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1"/>
  </p:notesMasterIdLst>
  <p:sldIdLst>
    <p:sldId id="256" r:id="rId2"/>
    <p:sldId id="258" r:id="rId3"/>
    <p:sldId id="279" r:id="rId4"/>
    <p:sldId id="259" r:id="rId5"/>
    <p:sldId id="260" r:id="rId6"/>
    <p:sldId id="261" r:id="rId7"/>
    <p:sldId id="262" r:id="rId8"/>
    <p:sldId id="263" r:id="rId9"/>
    <p:sldId id="264" r:id="rId10"/>
    <p:sldId id="265" r:id="rId11"/>
    <p:sldId id="266" r:id="rId12"/>
    <p:sldId id="267" r:id="rId13"/>
    <p:sldId id="268" r:id="rId14"/>
    <p:sldId id="269" r:id="rId15"/>
    <p:sldId id="270" r:id="rId16"/>
    <p:sldId id="272" r:id="rId17"/>
    <p:sldId id="273" r:id="rId18"/>
    <p:sldId id="275" r:id="rId19"/>
    <p:sldId id="276" r:id="rId20"/>
  </p:sldIdLst>
  <p:sldSz cx="9144000" cy="5143500" type="screen16x9"/>
  <p:notesSz cx="6858000" cy="9144000"/>
  <p:defaultTextStyle>
    <a:lvl1pPr>
      <a:defRPr sz="1400">
        <a:solidFill>
          <a:srgbClr val="FFFFFF"/>
        </a:solidFill>
        <a:latin typeface="+mj-lt"/>
        <a:ea typeface="+mj-ea"/>
        <a:cs typeface="+mj-cs"/>
        <a:sym typeface="Avenir Roman"/>
      </a:defRPr>
    </a:lvl1pPr>
    <a:lvl2pPr>
      <a:defRPr sz="1400">
        <a:solidFill>
          <a:srgbClr val="FFFFFF"/>
        </a:solidFill>
        <a:latin typeface="+mj-lt"/>
        <a:ea typeface="+mj-ea"/>
        <a:cs typeface="+mj-cs"/>
        <a:sym typeface="Avenir Roman"/>
      </a:defRPr>
    </a:lvl2pPr>
    <a:lvl3pPr>
      <a:defRPr sz="1400">
        <a:solidFill>
          <a:srgbClr val="FFFFFF"/>
        </a:solidFill>
        <a:latin typeface="+mj-lt"/>
        <a:ea typeface="+mj-ea"/>
        <a:cs typeface="+mj-cs"/>
        <a:sym typeface="Avenir Roman"/>
      </a:defRPr>
    </a:lvl3pPr>
    <a:lvl4pPr>
      <a:defRPr sz="1400">
        <a:solidFill>
          <a:srgbClr val="FFFFFF"/>
        </a:solidFill>
        <a:latin typeface="+mj-lt"/>
        <a:ea typeface="+mj-ea"/>
        <a:cs typeface="+mj-cs"/>
        <a:sym typeface="Avenir Roman"/>
      </a:defRPr>
    </a:lvl4pPr>
    <a:lvl5pPr>
      <a:defRPr sz="1400">
        <a:solidFill>
          <a:srgbClr val="FFFFFF"/>
        </a:solidFill>
        <a:latin typeface="+mj-lt"/>
        <a:ea typeface="+mj-ea"/>
        <a:cs typeface="+mj-cs"/>
        <a:sym typeface="Avenir Roman"/>
      </a:defRPr>
    </a:lvl5pPr>
    <a:lvl6pPr>
      <a:defRPr sz="1400">
        <a:solidFill>
          <a:srgbClr val="FFFFFF"/>
        </a:solidFill>
        <a:latin typeface="+mj-lt"/>
        <a:ea typeface="+mj-ea"/>
        <a:cs typeface="+mj-cs"/>
        <a:sym typeface="Avenir Roman"/>
      </a:defRPr>
    </a:lvl6pPr>
    <a:lvl7pPr>
      <a:defRPr sz="1400">
        <a:solidFill>
          <a:srgbClr val="FFFFFF"/>
        </a:solidFill>
        <a:latin typeface="+mj-lt"/>
        <a:ea typeface="+mj-ea"/>
        <a:cs typeface="+mj-cs"/>
        <a:sym typeface="Avenir Roman"/>
      </a:defRPr>
    </a:lvl7pPr>
    <a:lvl8pPr>
      <a:defRPr sz="1400">
        <a:solidFill>
          <a:srgbClr val="FFFFFF"/>
        </a:solidFill>
        <a:latin typeface="+mj-lt"/>
        <a:ea typeface="+mj-ea"/>
        <a:cs typeface="+mj-cs"/>
        <a:sym typeface="Avenir Roman"/>
      </a:defRPr>
    </a:lvl8pPr>
    <a:lvl9pPr>
      <a:defRPr sz="1400">
        <a:solidFill>
          <a:srgbClr val="FFFFFF"/>
        </a:solidFill>
        <a:latin typeface="+mj-lt"/>
        <a:ea typeface="+mj-ea"/>
        <a:cs typeface="+mj-cs"/>
        <a:sym typeface="Avenir Roman"/>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815D96-626F-A34E-844C-C0313EF19EA4}" v="558" dt="2021-04-29T22:46:44.724"/>
  </p1510:revLst>
</p1510:revInfo>
</file>

<file path=ppt/tableStyles.xml><?xml version="1.0" encoding="utf-8"?>
<a:tblStyleLst xmlns:a="http://schemas.openxmlformats.org/drawingml/2006/main" def="{5940675A-B579-460E-94D1-54222C63F5DA}">
  <a:tblStyle styleId="{4C3C2611-4C71-4FC5-86AE-919BDF0F9419}" styleName="">
    <a:tblBg/>
    <a:wholeTbl>
      <a:tcTxStyle b="on" i="on">
        <a:font>
          <a:latin typeface="Avenir Book"/>
          <a:ea typeface="Avenir Book"/>
          <a:cs typeface="Avenir Book"/>
        </a:font>
        <a:srgbClr val="FFFFFF"/>
      </a:tcTxStyle>
      <a:tcStyle>
        <a:tcBdr>
          <a:left>
            <a:ln w="12700" cap="flat">
              <a:solidFill>
                <a:srgbClr val="611BB8"/>
              </a:solidFill>
              <a:prstDash val="solid"/>
              <a:bevel/>
            </a:ln>
          </a:left>
          <a:right>
            <a:ln w="12700" cap="flat">
              <a:solidFill>
                <a:srgbClr val="611BB8"/>
              </a:solidFill>
              <a:prstDash val="solid"/>
              <a:bevel/>
            </a:ln>
          </a:right>
          <a:top>
            <a:ln w="12700" cap="flat">
              <a:solidFill>
                <a:srgbClr val="611BB8"/>
              </a:solidFill>
              <a:prstDash val="solid"/>
              <a:bevel/>
            </a:ln>
          </a:top>
          <a:bottom>
            <a:ln w="12700" cap="flat">
              <a:solidFill>
                <a:srgbClr val="611BB8"/>
              </a:solidFill>
              <a:prstDash val="solid"/>
              <a:bevel/>
            </a:ln>
          </a:bottom>
          <a:insideH>
            <a:ln w="12700" cap="flat">
              <a:solidFill>
                <a:srgbClr val="611BB8"/>
              </a:solidFill>
              <a:prstDash val="solid"/>
              <a:bevel/>
            </a:ln>
          </a:insideH>
          <a:insideV>
            <a:ln w="12700" cap="flat">
              <a:solidFill>
                <a:srgbClr val="611BB8"/>
              </a:solidFill>
              <a:prstDash val="solid"/>
              <a:bevel/>
            </a:ln>
          </a:insideV>
        </a:tcBdr>
        <a:fill>
          <a:solidFill>
            <a:srgbClr val="CCCCCC"/>
          </a:solidFill>
        </a:fill>
      </a:tcStyle>
    </a:wholeTbl>
    <a:band2H>
      <a:tcTxStyle/>
      <a:tcStyle>
        <a:tcBdr/>
        <a:fill>
          <a:solidFill>
            <a:srgbClr val="E7E7E7"/>
          </a:solidFill>
        </a:fill>
      </a:tcStyle>
    </a:band2H>
    <a:firstCol>
      <a:tcTxStyle b="on" i="on">
        <a:font>
          <a:latin typeface="Avenir Book"/>
          <a:ea typeface="Avenir Book"/>
          <a:cs typeface="Avenir Book"/>
        </a:font>
        <a:srgbClr val="611BB8"/>
      </a:tcTxStyle>
      <a:tcStyle>
        <a:tcBdr>
          <a:left>
            <a:ln w="12700" cap="flat">
              <a:solidFill>
                <a:srgbClr val="611BB8"/>
              </a:solidFill>
              <a:prstDash val="solid"/>
              <a:bevel/>
            </a:ln>
          </a:left>
          <a:right>
            <a:ln w="12700" cap="flat">
              <a:solidFill>
                <a:srgbClr val="611BB8"/>
              </a:solidFill>
              <a:prstDash val="solid"/>
              <a:bevel/>
            </a:ln>
          </a:right>
          <a:top>
            <a:ln w="12700" cap="flat">
              <a:solidFill>
                <a:srgbClr val="611BB8"/>
              </a:solidFill>
              <a:prstDash val="solid"/>
              <a:bevel/>
            </a:ln>
          </a:top>
          <a:bottom>
            <a:ln w="12700" cap="flat">
              <a:solidFill>
                <a:srgbClr val="611BB8"/>
              </a:solidFill>
              <a:prstDash val="solid"/>
              <a:bevel/>
            </a:ln>
          </a:bottom>
          <a:insideH>
            <a:ln w="12700" cap="flat">
              <a:solidFill>
                <a:srgbClr val="611BB8"/>
              </a:solidFill>
              <a:prstDash val="solid"/>
              <a:bevel/>
            </a:ln>
          </a:insideH>
          <a:insideV>
            <a:ln w="12700" cap="flat">
              <a:solidFill>
                <a:srgbClr val="611BB8"/>
              </a:solidFill>
              <a:prstDash val="solid"/>
              <a:bevel/>
            </a:ln>
          </a:insideV>
        </a:tcBdr>
        <a:fill>
          <a:solidFill>
            <a:srgbClr val="333333"/>
          </a:solidFill>
        </a:fill>
      </a:tcStyle>
    </a:firstCol>
    <a:lastRow>
      <a:tcTxStyle b="on" i="on">
        <a:font>
          <a:latin typeface="Avenir Book"/>
          <a:ea typeface="Avenir Book"/>
          <a:cs typeface="Avenir Book"/>
        </a:font>
        <a:srgbClr val="611BB8"/>
      </a:tcTxStyle>
      <a:tcStyle>
        <a:tcBdr>
          <a:left>
            <a:ln w="12700" cap="flat">
              <a:solidFill>
                <a:srgbClr val="611BB8"/>
              </a:solidFill>
              <a:prstDash val="solid"/>
              <a:bevel/>
            </a:ln>
          </a:left>
          <a:right>
            <a:ln w="12700" cap="flat">
              <a:solidFill>
                <a:srgbClr val="611BB8"/>
              </a:solidFill>
              <a:prstDash val="solid"/>
              <a:bevel/>
            </a:ln>
          </a:right>
          <a:top>
            <a:ln w="38100" cap="flat">
              <a:solidFill>
                <a:srgbClr val="611BB8"/>
              </a:solidFill>
              <a:prstDash val="solid"/>
              <a:bevel/>
            </a:ln>
          </a:top>
          <a:bottom>
            <a:ln w="12700" cap="flat">
              <a:solidFill>
                <a:srgbClr val="611BB8"/>
              </a:solidFill>
              <a:prstDash val="solid"/>
              <a:bevel/>
            </a:ln>
          </a:bottom>
          <a:insideH>
            <a:ln w="12700" cap="flat">
              <a:solidFill>
                <a:srgbClr val="611BB8"/>
              </a:solidFill>
              <a:prstDash val="solid"/>
              <a:bevel/>
            </a:ln>
          </a:insideH>
          <a:insideV>
            <a:ln w="12700" cap="flat">
              <a:solidFill>
                <a:srgbClr val="611BB8"/>
              </a:solidFill>
              <a:prstDash val="solid"/>
              <a:bevel/>
            </a:ln>
          </a:insideV>
        </a:tcBdr>
        <a:fill>
          <a:solidFill>
            <a:srgbClr val="333333"/>
          </a:solidFill>
        </a:fill>
      </a:tcStyle>
    </a:lastRow>
    <a:firstRow>
      <a:tcTxStyle b="on" i="on">
        <a:font>
          <a:latin typeface="Avenir Book"/>
          <a:ea typeface="Avenir Book"/>
          <a:cs typeface="Avenir Book"/>
        </a:font>
        <a:srgbClr val="611BB8"/>
      </a:tcTxStyle>
      <a:tcStyle>
        <a:tcBdr>
          <a:left>
            <a:ln w="12700" cap="flat">
              <a:solidFill>
                <a:srgbClr val="611BB8"/>
              </a:solidFill>
              <a:prstDash val="solid"/>
              <a:bevel/>
            </a:ln>
          </a:left>
          <a:right>
            <a:ln w="12700" cap="flat">
              <a:solidFill>
                <a:srgbClr val="611BB8"/>
              </a:solidFill>
              <a:prstDash val="solid"/>
              <a:bevel/>
            </a:ln>
          </a:right>
          <a:top>
            <a:ln w="12700" cap="flat">
              <a:solidFill>
                <a:srgbClr val="611BB8"/>
              </a:solidFill>
              <a:prstDash val="solid"/>
              <a:bevel/>
            </a:ln>
          </a:top>
          <a:bottom>
            <a:ln w="38100" cap="flat">
              <a:solidFill>
                <a:srgbClr val="611BB8"/>
              </a:solidFill>
              <a:prstDash val="solid"/>
              <a:bevel/>
            </a:ln>
          </a:bottom>
          <a:insideH>
            <a:ln w="12700" cap="flat">
              <a:solidFill>
                <a:srgbClr val="611BB8"/>
              </a:solidFill>
              <a:prstDash val="solid"/>
              <a:bevel/>
            </a:ln>
          </a:insideH>
          <a:insideV>
            <a:ln w="12700" cap="flat">
              <a:solidFill>
                <a:srgbClr val="611BB8"/>
              </a:solidFill>
              <a:prstDash val="solid"/>
              <a:bevel/>
            </a:ln>
          </a:insideV>
        </a:tcBdr>
        <a:fill>
          <a:solidFill>
            <a:srgbClr val="333333"/>
          </a:solidFill>
        </a:fill>
      </a:tcStyle>
    </a:firstRow>
  </a:tblStyle>
  <a:tblStyle styleId="{C7B018BB-80A7-4F77-B60F-C8B233D01FF8}" styleName="">
    <a:tblBg/>
    <a:wholeTbl>
      <a:tcTxStyle b="on" i="on">
        <a:font>
          <a:latin typeface="Avenir Book"/>
          <a:ea typeface="Avenir Book"/>
          <a:cs typeface="Avenir Book"/>
        </a:font>
        <a:srgbClr val="FFFFFF"/>
      </a:tcTxStyle>
      <a:tcStyle>
        <a:tcBdr>
          <a:left>
            <a:ln w="12700" cap="flat">
              <a:solidFill>
                <a:srgbClr val="611BB8"/>
              </a:solidFill>
              <a:prstDash val="solid"/>
              <a:bevel/>
            </a:ln>
          </a:left>
          <a:right>
            <a:ln w="12700" cap="flat">
              <a:solidFill>
                <a:srgbClr val="611BB8"/>
              </a:solidFill>
              <a:prstDash val="solid"/>
              <a:bevel/>
            </a:ln>
          </a:right>
          <a:top>
            <a:ln w="12700" cap="flat">
              <a:solidFill>
                <a:srgbClr val="611BB8"/>
              </a:solidFill>
              <a:prstDash val="solid"/>
              <a:bevel/>
            </a:ln>
          </a:top>
          <a:bottom>
            <a:ln w="12700" cap="flat">
              <a:solidFill>
                <a:srgbClr val="611BB8"/>
              </a:solidFill>
              <a:prstDash val="solid"/>
              <a:bevel/>
            </a:ln>
          </a:bottom>
          <a:insideH>
            <a:ln w="12700" cap="flat">
              <a:solidFill>
                <a:srgbClr val="611BB8"/>
              </a:solidFill>
              <a:prstDash val="solid"/>
              <a:bevel/>
            </a:ln>
          </a:insideH>
          <a:insideV>
            <a:ln w="12700" cap="flat">
              <a:solidFill>
                <a:srgbClr val="611BB8"/>
              </a:solidFill>
              <a:prstDash val="solid"/>
              <a:bevel/>
            </a:ln>
          </a:insideV>
        </a:tcBdr>
        <a:fill>
          <a:solidFill>
            <a:srgbClr val="D7D0E9"/>
          </a:solidFill>
        </a:fill>
      </a:tcStyle>
    </a:wholeTbl>
    <a:band2H>
      <a:tcTxStyle/>
      <a:tcStyle>
        <a:tcBdr/>
        <a:fill>
          <a:solidFill>
            <a:srgbClr val="ECE9F4"/>
          </a:solidFill>
        </a:fill>
      </a:tcStyle>
    </a:band2H>
    <a:firstCol>
      <a:tcTxStyle b="on" i="on">
        <a:font>
          <a:latin typeface="Avenir Book"/>
          <a:ea typeface="Avenir Book"/>
          <a:cs typeface="Avenir Book"/>
        </a:font>
        <a:srgbClr val="611BB8"/>
      </a:tcTxStyle>
      <a:tcStyle>
        <a:tcBdr>
          <a:left>
            <a:ln w="12700" cap="flat">
              <a:solidFill>
                <a:srgbClr val="611BB8"/>
              </a:solidFill>
              <a:prstDash val="solid"/>
              <a:bevel/>
            </a:ln>
          </a:left>
          <a:right>
            <a:ln w="12700" cap="flat">
              <a:solidFill>
                <a:srgbClr val="611BB8"/>
              </a:solidFill>
              <a:prstDash val="solid"/>
              <a:bevel/>
            </a:ln>
          </a:right>
          <a:top>
            <a:ln w="12700" cap="flat">
              <a:solidFill>
                <a:srgbClr val="611BB8"/>
              </a:solidFill>
              <a:prstDash val="solid"/>
              <a:bevel/>
            </a:ln>
          </a:top>
          <a:bottom>
            <a:ln w="12700" cap="flat">
              <a:solidFill>
                <a:srgbClr val="611BB8"/>
              </a:solidFill>
              <a:prstDash val="solid"/>
              <a:bevel/>
            </a:ln>
          </a:bottom>
          <a:insideH>
            <a:ln w="12700" cap="flat">
              <a:solidFill>
                <a:srgbClr val="611BB8"/>
              </a:solidFill>
              <a:prstDash val="solid"/>
              <a:bevel/>
            </a:ln>
          </a:insideH>
          <a:insideV>
            <a:ln w="12700" cap="flat">
              <a:solidFill>
                <a:srgbClr val="611BB8"/>
              </a:solidFill>
              <a:prstDash val="solid"/>
              <a:bevel/>
            </a:ln>
          </a:insideV>
        </a:tcBdr>
        <a:fill>
          <a:solidFill>
            <a:srgbClr val="7E57C2"/>
          </a:solidFill>
        </a:fill>
      </a:tcStyle>
    </a:firstCol>
    <a:lastRow>
      <a:tcTxStyle b="on" i="on">
        <a:font>
          <a:latin typeface="Avenir Book"/>
          <a:ea typeface="Avenir Book"/>
          <a:cs typeface="Avenir Book"/>
        </a:font>
        <a:srgbClr val="611BB8"/>
      </a:tcTxStyle>
      <a:tcStyle>
        <a:tcBdr>
          <a:left>
            <a:ln w="12700" cap="flat">
              <a:solidFill>
                <a:srgbClr val="611BB8"/>
              </a:solidFill>
              <a:prstDash val="solid"/>
              <a:bevel/>
            </a:ln>
          </a:left>
          <a:right>
            <a:ln w="12700" cap="flat">
              <a:solidFill>
                <a:srgbClr val="611BB8"/>
              </a:solidFill>
              <a:prstDash val="solid"/>
              <a:bevel/>
            </a:ln>
          </a:right>
          <a:top>
            <a:ln w="38100" cap="flat">
              <a:solidFill>
                <a:srgbClr val="611BB8"/>
              </a:solidFill>
              <a:prstDash val="solid"/>
              <a:bevel/>
            </a:ln>
          </a:top>
          <a:bottom>
            <a:ln w="12700" cap="flat">
              <a:solidFill>
                <a:srgbClr val="611BB8"/>
              </a:solidFill>
              <a:prstDash val="solid"/>
              <a:bevel/>
            </a:ln>
          </a:bottom>
          <a:insideH>
            <a:ln w="12700" cap="flat">
              <a:solidFill>
                <a:srgbClr val="611BB8"/>
              </a:solidFill>
              <a:prstDash val="solid"/>
              <a:bevel/>
            </a:ln>
          </a:insideH>
          <a:insideV>
            <a:ln w="12700" cap="flat">
              <a:solidFill>
                <a:srgbClr val="611BB8"/>
              </a:solidFill>
              <a:prstDash val="solid"/>
              <a:bevel/>
            </a:ln>
          </a:insideV>
        </a:tcBdr>
        <a:fill>
          <a:solidFill>
            <a:srgbClr val="7E57C2"/>
          </a:solidFill>
        </a:fill>
      </a:tcStyle>
    </a:lastRow>
    <a:firstRow>
      <a:tcTxStyle b="on" i="on">
        <a:font>
          <a:latin typeface="Avenir Book"/>
          <a:ea typeface="Avenir Book"/>
          <a:cs typeface="Avenir Book"/>
        </a:font>
        <a:srgbClr val="611BB8"/>
      </a:tcTxStyle>
      <a:tcStyle>
        <a:tcBdr>
          <a:left>
            <a:ln w="12700" cap="flat">
              <a:solidFill>
                <a:srgbClr val="611BB8"/>
              </a:solidFill>
              <a:prstDash val="solid"/>
              <a:bevel/>
            </a:ln>
          </a:left>
          <a:right>
            <a:ln w="12700" cap="flat">
              <a:solidFill>
                <a:srgbClr val="611BB8"/>
              </a:solidFill>
              <a:prstDash val="solid"/>
              <a:bevel/>
            </a:ln>
          </a:right>
          <a:top>
            <a:ln w="12700" cap="flat">
              <a:solidFill>
                <a:srgbClr val="611BB8"/>
              </a:solidFill>
              <a:prstDash val="solid"/>
              <a:bevel/>
            </a:ln>
          </a:top>
          <a:bottom>
            <a:ln w="38100" cap="flat">
              <a:solidFill>
                <a:srgbClr val="611BB8"/>
              </a:solidFill>
              <a:prstDash val="solid"/>
              <a:bevel/>
            </a:ln>
          </a:bottom>
          <a:insideH>
            <a:ln w="12700" cap="flat">
              <a:solidFill>
                <a:srgbClr val="611BB8"/>
              </a:solidFill>
              <a:prstDash val="solid"/>
              <a:bevel/>
            </a:ln>
          </a:insideH>
          <a:insideV>
            <a:ln w="12700" cap="flat">
              <a:solidFill>
                <a:srgbClr val="611BB8"/>
              </a:solidFill>
              <a:prstDash val="solid"/>
              <a:bevel/>
            </a:ln>
          </a:insideV>
        </a:tcBdr>
        <a:fill>
          <a:solidFill>
            <a:srgbClr val="7E57C2"/>
          </a:solidFill>
        </a:fill>
      </a:tcStyle>
    </a:firstRow>
  </a:tblStyle>
  <a:tblStyle styleId="{EEE7283C-3CF3-47DC-8721-378D4A62B228}" styleName="">
    <a:tblBg/>
    <a:wholeTbl>
      <a:tcTxStyle b="on" i="on">
        <a:font>
          <a:latin typeface="Avenir Book"/>
          <a:ea typeface="Avenir Book"/>
          <a:cs typeface="Avenir Book"/>
        </a:font>
        <a:srgbClr val="FFFFFF"/>
      </a:tcTxStyle>
      <a:tcStyle>
        <a:tcBdr>
          <a:left>
            <a:ln w="12700" cap="flat">
              <a:solidFill>
                <a:srgbClr val="611BB8"/>
              </a:solidFill>
              <a:prstDash val="solid"/>
              <a:bevel/>
            </a:ln>
          </a:left>
          <a:right>
            <a:ln w="12700" cap="flat">
              <a:solidFill>
                <a:srgbClr val="611BB8"/>
              </a:solidFill>
              <a:prstDash val="solid"/>
              <a:bevel/>
            </a:ln>
          </a:right>
          <a:top>
            <a:ln w="12700" cap="flat">
              <a:solidFill>
                <a:srgbClr val="611BB8"/>
              </a:solidFill>
              <a:prstDash val="solid"/>
              <a:bevel/>
            </a:ln>
          </a:top>
          <a:bottom>
            <a:ln w="12700" cap="flat">
              <a:solidFill>
                <a:srgbClr val="611BB8"/>
              </a:solidFill>
              <a:prstDash val="solid"/>
              <a:bevel/>
            </a:ln>
          </a:bottom>
          <a:insideH>
            <a:ln w="12700" cap="flat">
              <a:solidFill>
                <a:srgbClr val="611BB8"/>
              </a:solidFill>
              <a:prstDash val="solid"/>
              <a:bevel/>
            </a:ln>
          </a:insideH>
          <a:insideV>
            <a:ln w="12700" cap="flat">
              <a:solidFill>
                <a:srgbClr val="611BB8"/>
              </a:solidFill>
              <a:prstDash val="solid"/>
              <a:bevel/>
            </a:ln>
          </a:insideV>
        </a:tcBdr>
        <a:fill>
          <a:solidFill>
            <a:srgbClr val="FFF0CA"/>
          </a:solidFill>
        </a:fill>
      </a:tcStyle>
    </a:wholeTbl>
    <a:band2H>
      <a:tcTxStyle/>
      <a:tcStyle>
        <a:tcBdr/>
        <a:fill>
          <a:solidFill>
            <a:srgbClr val="FFF7E6"/>
          </a:solidFill>
        </a:fill>
      </a:tcStyle>
    </a:band2H>
    <a:firstCol>
      <a:tcTxStyle b="on" i="on">
        <a:font>
          <a:latin typeface="Avenir Book"/>
          <a:ea typeface="Avenir Book"/>
          <a:cs typeface="Avenir Book"/>
        </a:font>
        <a:srgbClr val="611BB8"/>
      </a:tcTxStyle>
      <a:tcStyle>
        <a:tcBdr>
          <a:left>
            <a:ln w="12700" cap="flat">
              <a:solidFill>
                <a:srgbClr val="611BB8"/>
              </a:solidFill>
              <a:prstDash val="solid"/>
              <a:bevel/>
            </a:ln>
          </a:left>
          <a:right>
            <a:ln w="12700" cap="flat">
              <a:solidFill>
                <a:srgbClr val="611BB8"/>
              </a:solidFill>
              <a:prstDash val="solid"/>
              <a:bevel/>
            </a:ln>
          </a:right>
          <a:top>
            <a:ln w="12700" cap="flat">
              <a:solidFill>
                <a:srgbClr val="611BB8"/>
              </a:solidFill>
              <a:prstDash val="solid"/>
              <a:bevel/>
            </a:ln>
          </a:top>
          <a:bottom>
            <a:ln w="12700" cap="flat">
              <a:solidFill>
                <a:srgbClr val="611BB8"/>
              </a:solidFill>
              <a:prstDash val="solid"/>
              <a:bevel/>
            </a:ln>
          </a:bottom>
          <a:insideH>
            <a:ln w="12700" cap="flat">
              <a:solidFill>
                <a:srgbClr val="611BB8"/>
              </a:solidFill>
              <a:prstDash val="solid"/>
              <a:bevel/>
            </a:ln>
          </a:insideH>
          <a:insideV>
            <a:ln w="12700" cap="flat">
              <a:solidFill>
                <a:srgbClr val="611BB8"/>
              </a:solidFill>
              <a:prstDash val="solid"/>
              <a:bevel/>
            </a:ln>
          </a:insideV>
        </a:tcBdr>
        <a:fill>
          <a:solidFill>
            <a:srgbClr val="FFD600"/>
          </a:solidFill>
        </a:fill>
      </a:tcStyle>
    </a:firstCol>
    <a:lastRow>
      <a:tcTxStyle b="on" i="on">
        <a:font>
          <a:latin typeface="Avenir Book"/>
          <a:ea typeface="Avenir Book"/>
          <a:cs typeface="Avenir Book"/>
        </a:font>
        <a:srgbClr val="611BB8"/>
      </a:tcTxStyle>
      <a:tcStyle>
        <a:tcBdr>
          <a:left>
            <a:ln w="12700" cap="flat">
              <a:solidFill>
                <a:srgbClr val="611BB8"/>
              </a:solidFill>
              <a:prstDash val="solid"/>
              <a:bevel/>
            </a:ln>
          </a:left>
          <a:right>
            <a:ln w="12700" cap="flat">
              <a:solidFill>
                <a:srgbClr val="611BB8"/>
              </a:solidFill>
              <a:prstDash val="solid"/>
              <a:bevel/>
            </a:ln>
          </a:right>
          <a:top>
            <a:ln w="38100" cap="flat">
              <a:solidFill>
                <a:srgbClr val="611BB8"/>
              </a:solidFill>
              <a:prstDash val="solid"/>
              <a:bevel/>
            </a:ln>
          </a:top>
          <a:bottom>
            <a:ln w="12700" cap="flat">
              <a:solidFill>
                <a:srgbClr val="611BB8"/>
              </a:solidFill>
              <a:prstDash val="solid"/>
              <a:bevel/>
            </a:ln>
          </a:bottom>
          <a:insideH>
            <a:ln w="12700" cap="flat">
              <a:solidFill>
                <a:srgbClr val="611BB8"/>
              </a:solidFill>
              <a:prstDash val="solid"/>
              <a:bevel/>
            </a:ln>
          </a:insideH>
          <a:insideV>
            <a:ln w="12700" cap="flat">
              <a:solidFill>
                <a:srgbClr val="611BB8"/>
              </a:solidFill>
              <a:prstDash val="solid"/>
              <a:bevel/>
            </a:ln>
          </a:insideV>
        </a:tcBdr>
        <a:fill>
          <a:solidFill>
            <a:srgbClr val="FFD600"/>
          </a:solidFill>
        </a:fill>
      </a:tcStyle>
    </a:lastRow>
    <a:firstRow>
      <a:tcTxStyle b="on" i="on">
        <a:font>
          <a:latin typeface="Avenir Book"/>
          <a:ea typeface="Avenir Book"/>
          <a:cs typeface="Avenir Book"/>
        </a:font>
        <a:srgbClr val="611BB8"/>
      </a:tcTxStyle>
      <a:tcStyle>
        <a:tcBdr>
          <a:left>
            <a:ln w="12700" cap="flat">
              <a:solidFill>
                <a:srgbClr val="611BB8"/>
              </a:solidFill>
              <a:prstDash val="solid"/>
              <a:bevel/>
            </a:ln>
          </a:left>
          <a:right>
            <a:ln w="12700" cap="flat">
              <a:solidFill>
                <a:srgbClr val="611BB8"/>
              </a:solidFill>
              <a:prstDash val="solid"/>
              <a:bevel/>
            </a:ln>
          </a:right>
          <a:top>
            <a:ln w="12700" cap="flat">
              <a:solidFill>
                <a:srgbClr val="611BB8"/>
              </a:solidFill>
              <a:prstDash val="solid"/>
              <a:bevel/>
            </a:ln>
          </a:top>
          <a:bottom>
            <a:ln w="38100" cap="flat">
              <a:solidFill>
                <a:srgbClr val="611BB8"/>
              </a:solidFill>
              <a:prstDash val="solid"/>
              <a:bevel/>
            </a:ln>
          </a:bottom>
          <a:insideH>
            <a:ln w="12700" cap="flat">
              <a:solidFill>
                <a:srgbClr val="611BB8"/>
              </a:solidFill>
              <a:prstDash val="solid"/>
              <a:bevel/>
            </a:ln>
          </a:insideH>
          <a:insideV>
            <a:ln w="12700" cap="flat">
              <a:solidFill>
                <a:srgbClr val="611BB8"/>
              </a:solidFill>
              <a:prstDash val="solid"/>
              <a:bevel/>
            </a:ln>
          </a:insideV>
        </a:tcBdr>
        <a:fill>
          <a:solidFill>
            <a:srgbClr val="FFD600"/>
          </a:solidFill>
        </a:fill>
      </a:tcStyle>
    </a:firstRow>
  </a:tblStyle>
  <a:tblStyle styleId="{CF821DB8-F4EB-4A41-A1BA-3FCAFE7338EE}" styleName="">
    <a:tblBg/>
    <a:wholeTbl>
      <a:tcTxStyle b="on" i="on">
        <a:font>
          <a:latin typeface="Avenir Book"/>
          <a:ea typeface="Avenir Book"/>
          <a:cs typeface="Avenir Book"/>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611BB8"/>
          </a:solidFill>
        </a:fill>
      </a:tcStyle>
    </a:band2H>
    <a:firstCol>
      <a:tcTxStyle b="on" i="on">
        <a:font>
          <a:latin typeface="Avenir Book"/>
          <a:ea typeface="Avenir Book"/>
          <a:cs typeface="Avenir Book"/>
        </a:font>
        <a:srgbClr val="611BB8"/>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33333"/>
          </a:solidFill>
        </a:fill>
      </a:tcStyle>
    </a:firstCol>
    <a:lastRow>
      <a:tcTxStyle b="on" i="on">
        <a:font>
          <a:latin typeface="Avenir Book"/>
          <a:ea typeface="Avenir Book"/>
          <a:cs typeface="Avenir Book"/>
        </a:font>
        <a:srgbClr val="FFFFFF"/>
      </a:tcTxStyle>
      <a:tcStyle>
        <a:tcBdr>
          <a:left>
            <a:ln w="12700" cap="flat">
              <a:noFill/>
              <a:miter lim="400000"/>
            </a:ln>
          </a:left>
          <a:right>
            <a:ln w="12700" cap="flat">
              <a:noFill/>
              <a:miter lim="400000"/>
            </a:ln>
          </a:right>
          <a:top>
            <a:ln w="50800" cap="flat">
              <a:solidFill>
                <a:srgbClr val="FFFFFF"/>
              </a:solidFill>
              <a:prstDash val="solid"/>
              <a:bevel/>
            </a:ln>
          </a:top>
          <a:bottom>
            <a:ln w="25400" cap="flat">
              <a:solidFill>
                <a:srgbClr val="FFFFFF"/>
              </a:solidFill>
              <a:prstDash val="solid"/>
              <a:bevel/>
            </a:ln>
          </a:bottom>
          <a:insideH>
            <a:ln w="12700" cap="flat">
              <a:noFill/>
              <a:miter lim="400000"/>
            </a:ln>
          </a:insideH>
          <a:insideV>
            <a:ln w="12700" cap="flat">
              <a:noFill/>
              <a:miter lim="400000"/>
            </a:ln>
          </a:insideV>
        </a:tcBdr>
        <a:fill>
          <a:solidFill>
            <a:srgbClr val="611BB8"/>
          </a:solidFill>
        </a:fill>
      </a:tcStyle>
    </a:lastRow>
    <a:firstRow>
      <a:tcTxStyle b="on" i="on">
        <a:font>
          <a:latin typeface="Avenir Book"/>
          <a:ea typeface="Avenir Book"/>
          <a:cs typeface="Avenir Book"/>
        </a:font>
        <a:srgbClr val="611BB8"/>
      </a:tcTxStyle>
      <a:tcStyle>
        <a:tcBdr>
          <a:left>
            <a:ln w="12700" cap="flat">
              <a:noFill/>
              <a:miter lim="400000"/>
            </a:ln>
          </a:left>
          <a:right>
            <a:ln w="12700" cap="flat">
              <a:noFill/>
              <a:miter lim="400000"/>
            </a:ln>
          </a:right>
          <a:top>
            <a:ln w="25400" cap="flat">
              <a:solidFill>
                <a:srgbClr val="FFFFFF"/>
              </a:solidFill>
              <a:prstDash val="solid"/>
              <a:bevel/>
            </a:ln>
          </a:top>
          <a:bottom>
            <a:ln w="25400" cap="flat">
              <a:solidFill>
                <a:srgbClr val="FFFFFF"/>
              </a:solidFill>
              <a:prstDash val="solid"/>
              <a:bevel/>
            </a:ln>
          </a:bottom>
          <a:insideH>
            <a:ln w="12700" cap="flat">
              <a:noFill/>
              <a:miter lim="400000"/>
            </a:ln>
          </a:insideH>
          <a:insideV>
            <a:ln w="12700" cap="flat">
              <a:noFill/>
              <a:miter lim="400000"/>
            </a:ln>
          </a:insideV>
        </a:tcBdr>
        <a:fill>
          <a:solidFill>
            <a:srgbClr val="333333"/>
          </a:solidFill>
        </a:fill>
      </a:tcStyle>
    </a:firstRow>
  </a:tblStyle>
  <a:tblStyle styleId="{33BA23B1-9221-436E-865A-0063620EA4FD}" styleName="">
    <a:tblBg/>
    <a:wholeTbl>
      <a:tcTxStyle b="on" i="on">
        <a:font>
          <a:latin typeface="Avenir Book"/>
          <a:ea typeface="Avenir Book"/>
          <a:cs typeface="Avenir Book"/>
        </a:font>
        <a:srgbClr val="FFFFFF"/>
      </a:tcTxStyle>
      <a:tcStyle>
        <a:tcBdr>
          <a:left>
            <a:ln w="12700" cap="flat">
              <a:solidFill>
                <a:srgbClr val="611BB8"/>
              </a:solidFill>
              <a:prstDash val="solid"/>
              <a:bevel/>
            </a:ln>
          </a:left>
          <a:right>
            <a:ln w="12700" cap="flat">
              <a:solidFill>
                <a:srgbClr val="611BB8"/>
              </a:solidFill>
              <a:prstDash val="solid"/>
              <a:bevel/>
            </a:ln>
          </a:right>
          <a:top>
            <a:ln w="12700" cap="flat">
              <a:solidFill>
                <a:srgbClr val="611BB8"/>
              </a:solidFill>
              <a:prstDash val="solid"/>
              <a:bevel/>
            </a:ln>
          </a:top>
          <a:bottom>
            <a:ln w="12700" cap="flat">
              <a:solidFill>
                <a:srgbClr val="611BB8"/>
              </a:solidFill>
              <a:prstDash val="solid"/>
              <a:bevel/>
            </a:ln>
          </a:bottom>
          <a:insideH>
            <a:ln w="12700" cap="flat">
              <a:solidFill>
                <a:srgbClr val="611BB8"/>
              </a:solidFill>
              <a:prstDash val="solid"/>
              <a:bevel/>
            </a:ln>
          </a:insideH>
          <a:insideV>
            <a:ln w="12700" cap="flat">
              <a:solidFill>
                <a:srgbClr val="611BB8"/>
              </a:solidFill>
              <a:prstDash val="solid"/>
              <a:bevel/>
            </a:ln>
          </a:insideV>
        </a:tcBdr>
        <a:fill>
          <a:solidFill>
            <a:srgbClr val="FFFFFF"/>
          </a:solidFill>
        </a:fill>
      </a:tcStyle>
    </a:wholeTbl>
    <a:band2H>
      <a:tcTxStyle/>
      <a:tcStyle>
        <a:tcBdr/>
        <a:fill>
          <a:solidFill>
            <a:srgbClr val="FFFFFF"/>
          </a:solidFill>
        </a:fill>
      </a:tcStyle>
    </a:band2H>
    <a:firstCol>
      <a:tcTxStyle b="on" i="on">
        <a:font>
          <a:latin typeface="Avenir Book"/>
          <a:ea typeface="Avenir Book"/>
          <a:cs typeface="Avenir Book"/>
        </a:font>
        <a:srgbClr val="611BB8"/>
      </a:tcTxStyle>
      <a:tcStyle>
        <a:tcBdr>
          <a:left>
            <a:ln w="12700" cap="flat">
              <a:solidFill>
                <a:srgbClr val="611BB8"/>
              </a:solidFill>
              <a:prstDash val="solid"/>
              <a:bevel/>
            </a:ln>
          </a:left>
          <a:right>
            <a:ln w="12700" cap="flat">
              <a:solidFill>
                <a:srgbClr val="611BB8"/>
              </a:solidFill>
              <a:prstDash val="solid"/>
              <a:bevel/>
            </a:ln>
          </a:right>
          <a:top>
            <a:ln w="12700" cap="flat">
              <a:solidFill>
                <a:srgbClr val="611BB8"/>
              </a:solidFill>
              <a:prstDash val="solid"/>
              <a:bevel/>
            </a:ln>
          </a:top>
          <a:bottom>
            <a:ln w="12700" cap="flat">
              <a:solidFill>
                <a:srgbClr val="611BB8"/>
              </a:solidFill>
              <a:prstDash val="solid"/>
              <a:bevel/>
            </a:ln>
          </a:bottom>
          <a:insideH>
            <a:ln w="12700" cap="flat">
              <a:solidFill>
                <a:srgbClr val="611BB8"/>
              </a:solidFill>
              <a:prstDash val="solid"/>
              <a:bevel/>
            </a:ln>
          </a:insideH>
          <a:insideV>
            <a:ln w="12700" cap="flat">
              <a:solidFill>
                <a:srgbClr val="611BB8"/>
              </a:solidFill>
              <a:prstDash val="solid"/>
              <a:bevel/>
            </a:ln>
          </a:insideV>
        </a:tcBdr>
        <a:fill>
          <a:solidFill>
            <a:srgbClr val="FFFFFF"/>
          </a:solidFill>
        </a:fill>
      </a:tcStyle>
    </a:firstCol>
    <a:lastRow>
      <a:tcTxStyle b="on" i="on">
        <a:font>
          <a:latin typeface="Avenir Book"/>
          <a:ea typeface="Avenir Book"/>
          <a:cs typeface="Avenir Book"/>
        </a:font>
        <a:srgbClr val="611BB8"/>
      </a:tcTxStyle>
      <a:tcStyle>
        <a:tcBdr>
          <a:left>
            <a:ln w="12700" cap="flat">
              <a:solidFill>
                <a:srgbClr val="611BB8"/>
              </a:solidFill>
              <a:prstDash val="solid"/>
              <a:bevel/>
            </a:ln>
          </a:left>
          <a:right>
            <a:ln w="12700" cap="flat">
              <a:solidFill>
                <a:srgbClr val="611BB8"/>
              </a:solidFill>
              <a:prstDash val="solid"/>
              <a:bevel/>
            </a:ln>
          </a:right>
          <a:top>
            <a:ln w="38100" cap="flat">
              <a:solidFill>
                <a:srgbClr val="611BB8"/>
              </a:solidFill>
              <a:prstDash val="solid"/>
              <a:bevel/>
            </a:ln>
          </a:top>
          <a:bottom>
            <a:ln w="12700" cap="flat">
              <a:solidFill>
                <a:srgbClr val="611BB8"/>
              </a:solidFill>
              <a:prstDash val="solid"/>
              <a:bevel/>
            </a:ln>
          </a:bottom>
          <a:insideH>
            <a:ln w="12700" cap="flat">
              <a:solidFill>
                <a:srgbClr val="611BB8"/>
              </a:solidFill>
              <a:prstDash val="solid"/>
              <a:bevel/>
            </a:ln>
          </a:insideH>
          <a:insideV>
            <a:ln w="12700" cap="flat">
              <a:solidFill>
                <a:srgbClr val="611BB8"/>
              </a:solidFill>
              <a:prstDash val="solid"/>
              <a:bevel/>
            </a:ln>
          </a:insideV>
        </a:tcBdr>
        <a:fill>
          <a:solidFill>
            <a:srgbClr val="FFFFFF"/>
          </a:solidFill>
        </a:fill>
      </a:tcStyle>
    </a:lastRow>
    <a:firstRow>
      <a:tcTxStyle b="on" i="on">
        <a:font>
          <a:latin typeface="Avenir Book"/>
          <a:ea typeface="Avenir Book"/>
          <a:cs typeface="Avenir Book"/>
        </a:font>
        <a:srgbClr val="611BB8"/>
      </a:tcTxStyle>
      <a:tcStyle>
        <a:tcBdr>
          <a:left>
            <a:ln w="12700" cap="flat">
              <a:solidFill>
                <a:srgbClr val="611BB8"/>
              </a:solidFill>
              <a:prstDash val="solid"/>
              <a:bevel/>
            </a:ln>
          </a:left>
          <a:right>
            <a:ln w="12700" cap="flat">
              <a:solidFill>
                <a:srgbClr val="611BB8"/>
              </a:solidFill>
              <a:prstDash val="solid"/>
              <a:bevel/>
            </a:ln>
          </a:right>
          <a:top>
            <a:ln w="12700" cap="flat">
              <a:solidFill>
                <a:srgbClr val="611BB8"/>
              </a:solidFill>
              <a:prstDash val="solid"/>
              <a:bevel/>
            </a:ln>
          </a:top>
          <a:bottom>
            <a:ln w="38100" cap="flat">
              <a:solidFill>
                <a:srgbClr val="611BB8"/>
              </a:solidFill>
              <a:prstDash val="solid"/>
              <a:bevel/>
            </a:ln>
          </a:bottom>
          <a:insideH>
            <a:ln w="12700" cap="flat">
              <a:solidFill>
                <a:srgbClr val="611BB8"/>
              </a:solidFill>
              <a:prstDash val="solid"/>
              <a:bevel/>
            </a:ln>
          </a:insideH>
          <a:insideV>
            <a:ln w="12700" cap="flat">
              <a:solidFill>
                <a:srgbClr val="611BB8"/>
              </a:solidFill>
              <a:prstDash val="solid"/>
              <a:bevel/>
            </a:ln>
          </a:insideV>
        </a:tcBdr>
        <a:fill>
          <a:solidFill>
            <a:srgbClr val="FFFFFF"/>
          </a:solidFill>
        </a:fill>
      </a:tcStyle>
    </a:firstRow>
  </a:tblStyle>
  <a:tblStyle styleId="{2708684C-4D16-4618-839F-0558EEFCDFE6}" styleName="">
    <a:tblBg/>
    <a:wholeTbl>
      <a:tcTxStyle b="on" i="on">
        <a:font>
          <a:latin typeface="Avenir Book"/>
          <a:ea typeface="Avenir Book"/>
          <a:cs typeface="Avenir Book"/>
        </a:font>
        <a:srgbClr val="611BB8"/>
      </a:tcTxStyle>
      <a:tcStyle>
        <a:tcBdr>
          <a:left>
            <a:ln w="12700" cap="flat">
              <a:solidFill>
                <a:srgbClr val="611BB8"/>
              </a:solidFill>
              <a:prstDash val="solid"/>
              <a:bevel/>
            </a:ln>
          </a:left>
          <a:right>
            <a:ln w="12700" cap="flat">
              <a:solidFill>
                <a:srgbClr val="611BB8"/>
              </a:solidFill>
              <a:prstDash val="solid"/>
              <a:bevel/>
            </a:ln>
          </a:right>
          <a:top>
            <a:ln w="12700" cap="flat">
              <a:solidFill>
                <a:srgbClr val="611BB8"/>
              </a:solidFill>
              <a:prstDash val="solid"/>
              <a:bevel/>
            </a:ln>
          </a:top>
          <a:bottom>
            <a:ln w="12700" cap="flat">
              <a:solidFill>
                <a:srgbClr val="611BB8"/>
              </a:solidFill>
              <a:prstDash val="solid"/>
              <a:bevel/>
            </a:ln>
          </a:bottom>
          <a:insideH>
            <a:ln w="12700" cap="flat">
              <a:solidFill>
                <a:srgbClr val="611BB8"/>
              </a:solidFill>
              <a:prstDash val="solid"/>
              <a:bevel/>
            </a:ln>
          </a:insideH>
          <a:insideV>
            <a:ln w="12700" cap="flat">
              <a:solidFill>
                <a:srgbClr val="611BB8"/>
              </a:solidFill>
              <a:prstDash val="solid"/>
              <a:bevel/>
            </a:ln>
          </a:insideV>
        </a:tcBdr>
        <a:fill>
          <a:solidFill>
            <a:srgbClr val="611BB8">
              <a:alpha val="20000"/>
            </a:srgbClr>
          </a:solidFill>
        </a:fill>
      </a:tcStyle>
    </a:wholeTbl>
    <a:band2H>
      <a:tcTxStyle/>
      <a:tcStyle>
        <a:tcBdr/>
        <a:fill>
          <a:solidFill>
            <a:srgbClr val="FFFFFF"/>
          </a:solidFill>
        </a:fill>
      </a:tcStyle>
    </a:band2H>
    <a:firstCol>
      <a:tcTxStyle b="on" i="on">
        <a:font>
          <a:latin typeface="Avenir Book"/>
          <a:ea typeface="Avenir Book"/>
          <a:cs typeface="Avenir Book"/>
        </a:font>
        <a:srgbClr val="611BB8"/>
      </a:tcTxStyle>
      <a:tcStyle>
        <a:tcBdr>
          <a:left>
            <a:ln w="12700" cap="flat">
              <a:solidFill>
                <a:srgbClr val="611BB8"/>
              </a:solidFill>
              <a:prstDash val="solid"/>
              <a:bevel/>
            </a:ln>
          </a:left>
          <a:right>
            <a:ln w="12700" cap="flat">
              <a:solidFill>
                <a:srgbClr val="611BB8"/>
              </a:solidFill>
              <a:prstDash val="solid"/>
              <a:bevel/>
            </a:ln>
          </a:right>
          <a:top>
            <a:ln w="12700" cap="flat">
              <a:solidFill>
                <a:srgbClr val="611BB8"/>
              </a:solidFill>
              <a:prstDash val="solid"/>
              <a:bevel/>
            </a:ln>
          </a:top>
          <a:bottom>
            <a:ln w="12700" cap="flat">
              <a:solidFill>
                <a:srgbClr val="611BB8"/>
              </a:solidFill>
              <a:prstDash val="solid"/>
              <a:bevel/>
            </a:ln>
          </a:bottom>
          <a:insideH>
            <a:ln w="12700" cap="flat">
              <a:solidFill>
                <a:srgbClr val="611BB8"/>
              </a:solidFill>
              <a:prstDash val="solid"/>
              <a:bevel/>
            </a:ln>
          </a:insideH>
          <a:insideV>
            <a:ln w="12700" cap="flat">
              <a:solidFill>
                <a:srgbClr val="611BB8"/>
              </a:solidFill>
              <a:prstDash val="solid"/>
              <a:bevel/>
            </a:ln>
          </a:insideV>
        </a:tcBdr>
        <a:fill>
          <a:solidFill>
            <a:srgbClr val="611BB8">
              <a:alpha val="20000"/>
            </a:srgbClr>
          </a:solidFill>
        </a:fill>
      </a:tcStyle>
    </a:firstCol>
    <a:lastRow>
      <a:tcTxStyle b="on" i="on">
        <a:font>
          <a:latin typeface="Avenir Book"/>
          <a:ea typeface="Avenir Book"/>
          <a:cs typeface="Avenir Book"/>
        </a:font>
        <a:srgbClr val="611BB8"/>
      </a:tcTxStyle>
      <a:tcStyle>
        <a:tcBdr>
          <a:left>
            <a:ln w="12700" cap="flat">
              <a:solidFill>
                <a:srgbClr val="611BB8"/>
              </a:solidFill>
              <a:prstDash val="solid"/>
              <a:bevel/>
            </a:ln>
          </a:left>
          <a:right>
            <a:ln w="12700" cap="flat">
              <a:solidFill>
                <a:srgbClr val="611BB8"/>
              </a:solidFill>
              <a:prstDash val="solid"/>
              <a:bevel/>
            </a:ln>
          </a:right>
          <a:top>
            <a:ln w="50800" cap="flat">
              <a:solidFill>
                <a:srgbClr val="611BB8"/>
              </a:solidFill>
              <a:prstDash val="solid"/>
              <a:bevel/>
            </a:ln>
          </a:top>
          <a:bottom>
            <a:ln w="12700" cap="flat">
              <a:solidFill>
                <a:srgbClr val="611BB8"/>
              </a:solidFill>
              <a:prstDash val="solid"/>
              <a:bevel/>
            </a:ln>
          </a:bottom>
          <a:insideH>
            <a:ln w="12700" cap="flat">
              <a:solidFill>
                <a:srgbClr val="611BB8"/>
              </a:solidFill>
              <a:prstDash val="solid"/>
              <a:bevel/>
            </a:ln>
          </a:insideH>
          <a:insideV>
            <a:ln w="12700" cap="flat">
              <a:solidFill>
                <a:srgbClr val="611BB8"/>
              </a:solidFill>
              <a:prstDash val="solid"/>
              <a:bevel/>
            </a:ln>
          </a:insideV>
        </a:tcBdr>
        <a:fill>
          <a:noFill/>
        </a:fill>
      </a:tcStyle>
    </a:lastRow>
    <a:firstRow>
      <a:tcTxStyle b="on" i="on">
        <a:font>
          <a:latin typeface="Avenir Book"/>
          <a:ea typeface="Avenir Book"/>
          <a:cs typeface="Avenir Book"/>
        </a:font>
        <a:srgbClr val="611BB8"/>
      </a:tcTxStyle>
      <a:tcStyle>
        <a:tcBdr>
          <a:left>
            <a:ln w="12700" cap="flat">
              <a:solidFill>
                <a:srgbClr val="611BB8"/>
              </a:solidFill>
              <a:prstDash val="solid"/>
              <a:bevel/>
            </a:ln>
          </a:left>
          <a:right>
            <a:ln w="12700" cap="flat">
              <a:solidFill>
                <a:srgbClr val="611BB8"/>
              </a:solidFill>
              <a:prstDash val="solid"/>
              <a:bevel/>
            </a:ln>
          </a:right>
          <a:top>
            <a:ln w="12700" cap="flat">
              <a:solidFill>
                <a:srgbClr val="611BB8"/>
              </a:solidFill>
              <a:prstDash val="solid"/>
              <a:bevel/>
            </a:ln>
          </a:top>
          <a:bottom>
            <a:ln w="25400" cap="flat">
              <a:solidFill>
                <a:srgbClr val="611BB8"/>
              </a:solidFill>
              <a:prstDash val="solid"/>
              <a:bevel/>
            </a:ln>
          </a:bottom>
          <a:insideH>
            <a:ln w="12700" cap="flat">
              <a:solidFill>
                <a:srgbClr val="611BB8"/>
              </a:solidFill>
              <a:prstDash val="solid"/>
              <a:bevel/>
            </a:ln>
          </a:insideH>
          <a:insideV>
            <a:ln w="12700" cap="flat">
              <a:solidFill>
                <a:srgbClr val="611BB8"/>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8331"/>
    <p:restoredTop sz="86395" autoAdjust="0"/>
  </p:normalViewPr>
  <p:slideViewPr>
    <p:cSldViewPr snapToGrid="0" snapToObjects="1">
      <p:cViewPr varScale="1">
        <p:scale>
          <a:sx n="99" d="100"/>
          <a:sy n="99" d="100"/>
        </p:scale>
        <p:origin x="168" y="94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 name="Shape 61"/>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62" name="Shape 62"/>
          <p:cNvSpPr>
            <a:spLocks noGrp="1"/>
          </p:cNvSpPr>
          <p:nvPr>
            <p:ph type="body" sz="quarter" idx="1"/>
          </p:nvPr>
        </p:nvSpPr>
        <p:spPr>
          <a:xfrm>
            <a:off x="914400" y="4343400"/>
            <a:ext cx="5029200" cy="4114800"/>
          </a:xfrm>
          <a:prstGeom prst="rect">
            <a:avLst/>
          </a:prstGeom>
        </p:spPr>
        <p:txBody>
          <a:bodyPr/>
          <a:lstStyle/>
          <a:p>
            <a:pPr lvl="0"/>
            <a:endParaRPr/>
          </a:p>
        </p:txBody>
      </p:sp>
    </p:spTree>
  </p:cSld>
  <p:clrMap bg1="lt1" tx1="dk1" bg2="lt2" tx2="dk2" accent1="accent1" accent2="accent2" accent3="accent3" accent4="accent4" accent5="accent5" accent6="accent6" hlink="hlink" folHlink="folHlink"/>
  <p:notesStyle>
    <a:lvl1pPr defTabSz="457200">
      <a:lnSpc>
        <a:spcPct val="125000"/>
      </a:lnSpc>
      <a:defRPr sz="2400">
        <a:latin typeface="+mj-lt"/>
        <a:ea typeface="+mj-ea"/>
        <a:cs typeface="+mj-cs"/>
        <a:sym typeface="Avenir Roman"/>
      </a:defRPr>
    </a:lvl1pPr>
    <a:lvl2pPr indent="228600" defTabSz="457200">
      <a:lnSpc>
        <a:spcPct val="125000"/>
      </a:lnSpc>
      <a:defRPr sz="2400">
        <a:latin typeface="+mj-lt"/>
        <a:ea typeface="+mj-ea"/>
        <a:cs typeface="+mj-cs"/>
        <a:sym typeface="Avenir Roman"/>
      </a:defRPr>
    </a:lvl2pPr>
    <a:lvl3pPr indent="457200" defTabSz="457200">
      <a:lnSpc>
        <a:spcPct val="125000"/>
      </a:lnSpc>
      <a:defRPr sz="2400">
        <a:latin typeface="+mj-lt"/>
        <a:ea typeface="+mj-ea"/>
        <a:cs typeface="+mj-cs"/>
        <a:sym typeface="Avenir Roman"/>
      </a:defRPr>
    </a:lvl3pPr>
    <a:lvl4pPr indent="685800" defTabSz="457200">
      <a:lnSpc>
        <a:spcPct val="125000"/>
      </a:lnSpc>
      <a:defRPr sz="2400">
        <a:latin typeface="+mj-lt"/>
        <a:ea typeface="+mj-ea"/>
        <a:cs typeface="+mj-cs"/>
        <a:sym typeface="Avenir Roman"/>
      </a:defRPr>
    </a:lvl4pPr>
    <a:lvl5pPr indent="914400" defTabSz="457200">
      <a:lnSpc>
        <a:spcPct val="125000"/>
      </a:lnSpc>
      <a:defRPr sz="2400">
        <a:latin typeface="+mj-lt"/>
        <a:ea typeface="+mj-ea"/>
        <a:cs typeface="+mj-cs"/>
        <a:sym typeface="Avenir Roman"/>
      </a:defRPr>
    </a:lvl5pPr>
    <a:lvl6pPr indent="1143000" defTabSz="457200">
      <a:lnSpc>
        <a:spcPct val="125000"/>
      </a:lnSpc>
      <a:defRPr sz="2400">
        <a:latin typeface="+mj-lt"/>
        <a:ea typeface="+mj-ea"/>
        <a:cs typeface="+mj-cs"/>
        <a:sym typeface="Avenir Roman"/>
      </a:defRPr>
    </a:lvl6pPr>
    <a:lvl7pPr indent="1371600" defTabSz="457200">
      <a:lnSpc>
        <a:spcPct val="125000"/>
      </a:lnSpc>
      <a:defRPr sz="2400">
        <a:latin typeface="+mj-lt"/>
        <a:ea typeface="+mj-ea"/>
        <a:cs typeface="+mj-cs"/>
        <a:sym typeface="Avenir Roman"/>
      </a:defRPr>
    </a:lvl7pPr>
    <a:lvl8pPr indent="1600200" defTabSz="457200">
      <a:lnSpc>
        <a:spcPct val="125000"/>
      </a:lnSpc>
      <a:defRPr sz="2400">
        <a:latin typeface="+mj-lt"/>
        <a:ea typeface="+mj-ea"/>
        <a:cs typeface="+mj-cs"/>
        <a:sym typeface="Avenir Roman"/>
      </a:defRPr>
    </a:lvl8pPr>
    <a:lvl9pPr indent="1828800" defTabSz="457200">
      <a:lnSpc>
        <a:spcPct val="125000"/>
      </a:lnSpc>
      <a:defRPr sz="2400">
        <a:latin typeface="+mj-lt"/>
        <a:ea typeface="+mj-ea"/>
        <a:cs typeface="+mj-cs"/>
        <a:sym typeface="Avenir Roman"/>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drive.google.com/drive/folders/1kWpNkURcXk7E1kdOm93Uym_XELsPcGCq"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docs.google.com/forms/d/1imhm3_DVxlceySoxkJFbCbKYaVBS47HbVFa3aoSCdkw/edit"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Shape 69"/>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70" name="Shape 70"/>
          <p:cNvSpPr>
            <a:spLocks noGrp="1"/>
          </p:cNvSpPr>
          <p:nvPr>
            <p:ph type="body" sz="quarter" idx="1"/>
          </p:nvPr>
        </p:nvSpPr>
        <p:spPr>
          <a:prstGeom prst="rect">
            <a:avLst/>
          </a:prstGeom>
        </p:spPr>
        <p:txBody>
          <a:bodyPr/>
          <a:lstStyle>
            <a:lvl1pPr defTabSz="914400">
              <a:lnSpc>
                <a:spcPct val="100000"/>
              </a:lnSpc>
              <a:defRPr sz="1400">
                <a:latin typeface="Arial"/>
                <a:ea typeface="Arial"/>
                <a:cs typeface="Arial"/>
                <a:sym typeface="Arial"/>
              </a:defRPr>
            </a:lvl1pPr>
          </a:lstStyle>
          <a:p>
            <a:pPr lvl="0">
              <a:defRPr sz="1800"/>
            </a:pPr>
            <a:r>
              <a:rPr sz="1400" dirty="0">
                <a:hlinkClick r:id="rId3"/>
              </a:rPr>
              <a:t>https://drive.google.com/drive/folders/1kWpNkURcXk7E1kdOm93Uym_XELsPcGCq</a:t>
            </a:r>
            <a:endParaRPr sz="1400" dirty="0"/>
          </a:p>
          <a:p>
            <a:pPr>
              <a:defRPr sz="1800"/>
            </a:pPr>
            <a:endParaRPr lang="en-US" dirty="0">
              <a:solidFill>
                <a:srgbClr val="000000"/>
              </a:solidFill>
            </a:endParaRPr>
          </a:p>
          <a:p>
            <a:pPr>
              <a:defRPr sz="1800"/>
            </a:pPr>
            <a:r>
              <a:rPr lang="en-US" dirty="0"/>
              <a:t>Is your Web Lit Legit? In other words do you know if the health information you find on the Internet is reliable and safe? Today we will talk about how to know and what to look for to make sure your Web Lit is Legit!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Shape 114"/>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115" name="Shape 115"/>
          <p:cNvSpPr>
            <a:spLocks noGrp="1"/>
          </p:cNvSpPr>
          <p:nvPr>
            <p:ph type="body" sz="quarter" idx="1"/>
          </p:nvPr>
        </p:nvSpPr>
        <p:spPr>
          <a:prstGeom prst="rect">
            <a:avLst/>
          </a:prstGeom>
        </p:spPr>
        <p:txBody>
          <a:bodyPr/>
          <a:lstStyle/>
          <a:p>
            <a:pPr lvl="0" defTabSz="914400">
              <a:lnSpc>
                <a:spcPct val="100000"/>
              </a:lnSpc>
              <a:defRPr sz="1800"/>
            </a:pPr>
            <a:r>
              <a:rPr sz="1400" u="sng" dirty="0">
                <a:latin typeface="Arial Bold"/>
                <a:ea typeface="Arial Bold"/>
                <a:cs typeface="Arial Bold"/>
                <a:sym typeface="Arial Bold"/>
              </a:rPr>
              <a:t>Script:</a:t>
            </a:r>
            <a:r>
              <a:rPr sz="1400" dirty="0">
                <a:latin typeface="Arial Bold"/>
                <a:ea typeface="Arial Bold"/>
                <a:cs typeface="Arial Bold"/>
                <a:sym typeface="Arial Bold"/>
              </a:rPr>
              <a:t> </a:t>
            </a:r>
            <a:endParaRPr sz="1400" dirty="0">
              <a:latin typeface="Arial"/>
              <a:ea typeface="Arial"/>
              <a:cs typeface="Arial"/>
              <a:sym typeface="Arial"/>
            </a:endParaRPr>
          </a:p>
          <a:p>
            <a:pPr lvl="0" defTabSz="914400">
              <a:lnSpc>
                <a:spcPct val="100000"/>
              </a:lnSpc>
              <a:defRPr sz="1800"/>
            </a:pPr>
            <a:r>
              <a:rPr sz="1400" dirty="0">
                <a:latin typeface="Arial"/>
                <a:ea typeface="Arial"/>
                <a:cs typeface="Arial"/>
                <a:sym typeface="Arial"/>
              </a:rPr>
              <a:t>Q: when was this website uploaded or last reviewed?</a:t>
            </a:r>
          </a:p>
          <a:p>
            <a:pPr lvl="0" defTabSz="914400">
              <a:lnSpc>
                <a:spcPct val="100000"/>
              </a:lnSpc>
              <a:defRPr sz="1800"/>
            </a:pPr>
            <a:r>
              <a:rPr sz="1400" dirty="0">
                <a:latin typeface="Arial"/>
                <a:ea typeface="Arial"/>
                <a:cs typeface="Arial"/>
                <a:sym typeface="Arial"/>
              </a:rPr>
              <a:t>A:</a:t>
            </a:r>
            <a:r>
              <a:rPr sz="1700" dirty="0">
                <a:latin typeface="Arial"/>
                <a:ea typeface="Arial"/>
                <a:cs typeface="Arial"/>
                <a:sym typeface="Arial"/>
              </a:rPr>
              <a:t> 2021</a:t>
            </a:r>
          </a:p>
          <a:p>
            <a:pPr lvl="0" defTabSz="914400">
              <a:lnSpc>
                <a:spcPct val="100000"/>
              </a:lnSpc>
              <a:defRPr sz="1800"/>
            </a:pPr>
            <a:r>
              <a:rPr sz="1400" dirty="0">
                <a:latin typeface="Arial"/>
                <a:ea typeface="Arial"/>
                <a:cs typeface="Arial"/>
                <a:sym typeface="Arial"/>
              </a:rPr>
              <a:t>Q: Has it been updated in the last 3 years?</a:t>
            </a:r>
          </a:p>
          <a:p>
            <a:pPr lvl="0" defTabSz="914400">
              <a:lnSpc>
                <a:spcPct val="100000"/>
              </a:lnSpc>
              <a:defRPr sz="1800"/>
            </a:pPr>
            <a:r>
              <a:rPr sz="1400" dirty="0">
                <a:latin typeface="Arial"/>
                <a:ea typeface="Arial"/>
                <a:cs typeface="Arial"/>
                <a:sym typeface="Arial"/>
              </a:rPr>
              <a:t>A: yes- 2021</a:t>
            </a:r>
          </a:p>
          <a:p>
            <a:pPr lvl="0" defTabSz="914400">
              <a:lnSpc>
                <a:spcPct val="100000"/>
              </a:lnSpc>
              <a:defRPr sz="1800"/>
            </a:pPr>
            <a:r>
              <a:rPr sz="1100" dirty="0">
                <a:latin typeface="Arial Bold"/>
                <a:ea typeface="Arial Bold"/>
                <a:cs typeface="Arial Bold"/>
                <a:sym typeface="Arial Bold"/>
              </a:rPr>
              <a:t>Truth vs. Trash?</a:t>
            </a:r>
            <a:endParaRPr sz="1100" dirty="0">
              <a:latin typeface="Arial"/>
              <a:ea typeface="Arial"/>
              <a:cs typeface="Arial"/>
              <a:sym typeface="Arial"/>
            </a:endParaRPr>
          </a:p>
          <a:p>
            <a:pPr lvl="1" indent="0" defTabSz="914400">
              <a:lnSpc>
                <a:spcPct val="100000"/>
              </a:lnSpc>
              <a:defRPr sz="1800"/>
            </a:pPr>
            <a:r>
              <a:rPr sz="1100" dirty="0">
                <a:latin typeface="Arial"/>
                <a:ea typeface="Arial"/>
                <a:cs typeface="Arial"/>
                <a:sym typeface="Arial"/>
              </a:rPr>
              <a:t>Truth!</a:t>
            </a:r>
            <a:endParaRPr sz="1400" dirty="0">
              <a:latin typeface="Arial"/>
              <a:ea typeface="Arial"/>
              <a:cs typeface="Arial"/>
              <a:sym typeface="Arial"/>
            </a:endParaRPr>
          </a:p>
          <a:p>
            <a:pPr lvl="1" indent="0" defTabSz="914400">
              <a:lnSpc>
                <a:spcPct val="100000"/>
              </a:lnSpc>
              <a:defRPr sz="1800"/>
            </a:pPr>
            <a:r>
              <a:rPr sz="1100" dirty="0">
                <a:latin typeface="Arial"/>
                <a:ea typeface="Arial"/>
                <a:cs typeface="Arial"/>
                <a:sym typeface="Arial"/>
              </a:rPr>
              <a:t>L: last reviewed at the dates mentioned above</a:t>
            </a:r>
            <a:endParaRPr sz="1400" dirty="0">
              <a:latin typeface="Arial"/>
              <a:ea typeface="Arial"/>
              <a:cs typeface="Arial"/>
              <a:sym typeface="Arial"/>
            </a:endParaRPr>
          </a:p>
          <a:p>
            <a:pPr lvl="1" indent="0" defTabSz="914400">
              <a:lnSpc>
                <a:spcPct val="100000"/>
              </a:lnSpc>
              <a:defRPr sz="1800"/>
            </a:pPr>
            <a:r>
              <a:rPr sz="1100" dirty="0">
                <a:latin typeface="Arial"/>
                <a:ea typeface="Arial"/>
                <a:cs typeface="Arial"/>
                <a:sym typeface="Arial"/>
              </a:rPr>
              <a:t>E: this website exists to provide unopinionated facts for adults and stroke. There are not ads or other information on the website that would indicate that they are trying to sell you something. However, it does have information about being able to donate, which is optional.</a:t>
            </a:r>
            <a:endParaRPr sz="1400" dirty="0">
              <a:latin typeface="Arial"/>
              <a:ea typeface="Arial"/>
              <a:cs typeface="Arial"/>
              <a:sym typeface="Arial"/>
            </a:endParaRPr>
          </a:p>
          <a:p>
            <a:pPr lvl="1" indent="0" defTabSz="914400">
              <a:lnSpc>
                <a:spcPct val="100000"/>
              </a:lnSpc>
              <a:defRPr sz="1800"/>
            </a:pPr>
            <a:r>
              <a:rPr sz="1100" dirty="0">
                <a:latin typeface="Arial"/>
                <a:ea typeface="Arial"/>
                <a:cs typeface="Arial"/>
                <a:sym typeface="Arial"/>
              </a:rPr>
              <a:t>G: If you scroll to the bottom you can see that the website is managed by the American Heart/Stoke Association. In addition, it is a “.org” website address. </a:t>
            </a:r>
            <a:endParaRPr sz="1400" dirty="0">
              <a:latin typeface="Arial"/>
              <a:ea typeface="Arial"/>
              <a:cs typeface="Arial"/>
              <a:sym typeface="Arial"/>
            </a:endParaRPr>
          </a:p>
          <a:p>
            <a:pPr lvl="1" indent="0" defTabSz="914400">
              <a:lnSpc>
                <a:spcPct val="100000"/>
              </a:lnSpc>
              <a:defRPr sz="1800"/>
            </a:pPr>
            <a:r>
              <a:rPr sz="1100" dirty="0">
                <a:latin typeface="Arial"/>
                <a:ea typeface="Arial"/>
                <a:cs typeface="Arial"/>
                <a:sym typeface="Arial"/>
              </a:rPr>
              <a:t>I: the information is provided by the American Heart Association, a trusted health resource that uses research to base their information on. </a:t>
            </a:r>
            <a:endParaRPr sz="1400" dirty="0">
              <a:latin typeface="Arial"/>
              <a:ea typeface="Arial"/>
              <a:cs typeface="Arial"/>
              <a:sym typeface="Arial"/>
            </a:endParaRPr>
          </a:p>
          <a:p>
            <a:pPr lvl="1" indent="0" defTabSz="914400">
              <a:lnSpc>
                <a:spcPct val="100000"/>
              </a:lnSpc>
              <a:defRPr sz="1800"/>
            </a:pPr>
            <a:r>
              <a:rPr sz="1100" dirty="0">
                <a:latin typeface="Arial"/>
                <a:ea typeface="Arial"/>
                <a:cs typeface="Arial"/>
                <a:sym typeface="Arial"/>
              </a:rPr>
              <a:t>T: There are no offers or promises being made on this website to its users. Its sole purpose appears to be to provide information.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Shape 123"/>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124" name="Shape 124"/>
          <p:cNvSpPr>
            <a:spLocks noGrp="1"/>
          </p:cNvSpPr>
          <p:nvPr>
            <p:ph type="body" sz="quarter" idx="1"/>
          </p:nvPr>
        </p:nvSpPr>
        <p:spPr>
          <a:prstGeom prst="rect">
            <a:avLst/>
          </a:prstGeom>
        </p:spPr>
        <p:txBody>
          <a:bodyPr/>
          <a:lstStyle/>
          <a:p>
            <a:pPr lvl="0" defTabSz="914400">
              <a:lnSpc>
                <a:spcPct val="100000"/>
              </a:lnSpc>
              <a:defRPr sz="1800"/>
            </a:pPr>
            <a:r>
              <a:rPr sz="1400">
                <a:latin typeface="Arial"/>
                <a:ea typeface="Arial"/>
                <a:cs typeface="Arial"/>
                <a:sym typeface="Arial"/>
              </a:rPr>
              <a:t>Q: Why does the site exist? </a:t>
            </a:r>
          </a:p>
          <a:p>
            <a:pPr lvl="0" defTabSz="914400">
              <a:lnSpc>
                <a:spcPct val="100000"/>
              </a:lnSpc>
              <a:defRPr sz="1800"/>
            </a:pPr>
            <a:r>
              <a:rPr sz="1400">
                <a:latin typeface="Arial"/>
                <a:ea typeface="Arial"/>
                <a:cs typeface="Arial"/>
                <a:sym typeface="Arial"/>
              </a:rPr>
              <a:t>A: To get users to interact and visit their page often because there are many adds selling items or services and they sell your private and usage information.</a:t>
            </a:r>
          </a:p>
          <a:p>
            <a:pPr lvl="0" defTabSz="914400">
              <a:lnSpc>
                <a:spcPct val="100000"/>
              </a:lnSpc>
              <a:defRPr sz="1800"/>
            </a:pPr>
            <a:r>
              <a:rPr sz="1400">
                <a:latin typeface="Arial"/>
                <a:ea typeface="Arial"/>
                <a:cs typeface="Arial"/>
                <a:sym typeface="Arial"/>
              </a:rPr>
              <a:t>Q: Is it selling something or a scam?</a:t>
            </a:r>
          </a:p>
          <a:p>
            <a:pPr lvl="0" defTabSz="914400">
              <a:lnSpc>
                <a:spcPct val="100000"/>
              </a:lnSpc>
              <a:defRPr sz="1800"/>
            </a:pPr>
            <a:r>
              <a:rPr sz="1400">
                <a:latin typeface="Arial"/>
                <a:ea typeface="Arial"/>
                <a:cs typeface="Arial"/>
                <a:sym typeface="Arial"/>
              </a:rPr>
              <a:t>A: </a:t>
            </a:r>
            <a:r>
              <a:rPr sz="1100">
                <a:latin typeface="Arial"/>
                <a:ea typeface="Arial"/>
                <a:cs typeface="Arial"/>
                <a:sym typeface="Arial"/>
              </a:rPr>
              <a:t>Y</a:t>
            </a:r>
            <a:r>
              <a:rPr sz="1400">
                <a:latin typeface="Arial"/>
                <a:ea typeface="Arial"/>
                <a:cs typeface="Arial"/>
                <a:sym typeface="Arial"/>
              </a:rPr>
              <a:t>es, they have many advertisements that if you click or purchase from the ads, the website owners make money as well as by selling your personal data and related use of their services.</a:t>
            </a:r>
          </a:p>
          <a:p>
            <a:pPr lvl="0" defTabSz="914400">
              <a:lnSpc>
                <a:spcPct val="100000"/>
              </a:lnSpc>
              <a:defRPr sz="1800"/>
            </a:pPr>
            <a:r>
              <a:rPr sz="1400">
                <a:latin typeface="Arial"/>
                <a:ea typeface="Arial"/>
                <a:cs typeface="Arial"/>
                <a:sym typeface="Arial"/>
              </a:rPr>
              <a:t>Q: What do they want from you?</a:t>
            </a:r>
          </a:p>
          <a:p>
            <a:pPr lvl="0" defTabSz="914400">
              <a:lnSpc>
                <a:spcPct val="100000"/>
              </a:lnSpc>
              <a:defRPr sz="1800"/>
            </a:pPr>
            <a:r>
              <a:rPr sz="1400">
                <a:latin typeface="Arial"/>
                <a:ea typeface="Arial"/>
                <a:cs typeface="Arial"/>
                <a:sym typeface="Arial"/>
              </a:rPr>
              <a:t>A: They want you to follow the author on Facebook, Twitter, and You Tube</a:t>
            </a:r>
          </a:p>
          <a:p>
            <a:pPr lvl="0" defTabSz="914400">
              <a:lnSpc>
                <a:spcPct val="100000"/>
              </a:lnSpc>
              <a:defRPr sz="1800"/>
            </a:pPr>
            <a:endParaRPr sz="1400">
              <a:latin typeface="Arial"/>
              <a:ea typeface="Arial"/>
              <a:cs typeface="Arial"/>
              <a:sym typeface="Arial"/>
            </a:endParaRPr>
          </a:p>
          <a:p>
            <a:pPr lvl="0" defTabSz="914400">
              <a:lnSpc>
                <a:spcPct val="100000"/>
              </a:lnSpc>
              <a:defRPr sz="1800"/>
            </a:pPr>
            <a:r>
              <a:rPr sz="1400">
                <a:latin typeface="Arial Bold"/>
                <a:ea typeface="Arial Bold"/>
                <a:cs typeface="Arial Bold"/>
                <a:sym typeface="Arial Bold"/>
              </a:rPr>
              <a:t>Truth vs Trash: </a:t>
            </a:r>
            <a:endParaRPr sz="1400">
              <a:latin typeface="Arial"/>
              <a:ea typeface="Arial"/>
              <a:cs typeface="Arial"/>
              <a:sym typeface="Arial"/>
            </a:endParaRPr>
          </a:p>
          <a:p>
            <a:pPr lvl="1" indent="0" defTabSz="914400">
              <a:lnSpc>
                <a:spcPct val="100000"/>
              </a:lnSpc>
              <a:defRPr sz="1800"/>
            </a:pPr>
            <a:r>
              <a:rPr sz="1400">
                <a:latin typeface="Arial Bold"/>
                <a:ea typeface="Arial Bold"/>
                <a:cs typeface="Arial Bold"/>
                <a:sym typeface="Arial Bold"/>
              </a:rPr>
              <a:t>Trash!</a:t>
            </a:r>
            <a:endParaRPr sz="1400">
              <a:latin typeface="Arial"/>
              <a:ea typeface="Arial"/>
              <a:cs typeface="Arial"/>
              <a:sym typeface="Arial"/>
            </a:endParaRPr>
          </a:p>
          <a:p>
            <a:pPr lvl="1" indent="0" defTabSz="914400">
              <a:lnSpc>
                <a:spcPct val="100000"/>
              </a:lnSpc>
              <a:defRPr sz="1800"/>
            </a:pPr>
            <a:r>
              <a:rPr sz="1400">
                <a:latin typeface="Arial"/>
                <a:ea typeface="Arial"/>
                <a:cs typeface="Arial"/>
                <a:sym typeface="Arial"/>
              </a:rPr>
              <a:t>L: It says that it was posted on September 27, 2018. While this is considered “up to date” there is nowhere on this site that it was reviewed by other professionals. </a:t>
            </a:r>
          </a:p>
          <a:p>
            <a:pPr lvl="1" indent="0" defTabSz="914400">
              <a:lnSpc>
                <a:spcPct val="100000"/>
              </a:lnSpc>
              <a:defRPr sz="1800"/>
            </a:pPr>
            <a:r>
              <a:rPr sz="1400">
                <a:latin typeface="Arial"/>
                <a:ea typeface="Arial"/>
                <a:cs typeface="Arial"/>
                <a:sym typeface="Arial"/>
              </a:rPr>
              <a:t>E: Covered above.</a:t>
            </a:r>
          </a:p>
          <a:p>
            <a:pPr lvl="1" indent="0" defTabSz="914400">
              <a:lnSpc>
                <a:spcPct val="100000"/>
              </a:lnSpc>
              <a:defRPr sz="1800"/>
            </a:pPr>
            <a:r>
              <a:rPr sz="1400">
                <a:latin typeface="Arial"/>
                <a:ea typeface="Arial"/>
                <a:cs typeface="Arial"/>
                <a:sym typeface="Arial"/>
              </a:rPr>
              <a:t>G: First, this website is a “.com” website, not a .org/.gov so it may not be part of a credible organization. In addition, you will see there are advertisements flanking all side of the web page. </a:t>
            </a:r>
          </a:p>
          <a:p>
            <a:pPr lvl="1" indent="0" defTabSz="914400">
              <a:lnSpc>
                <a:spcPct val="100000"/>
              </a:lnSpc>
              <a:defRPr sz="1800"/>
            </a:pPr>
            <a:r>
              <a:rPr sz="1400">
                <a:latin typeface="Arial"/>
                <a:ea typeface="Arial"/>
                <a:cs typeface="Arial"/>
                <a:sym typeface="Arial"/>
              </a:rPr>
              <a:t>I: The site is opinion-based with much of the content being created by users. Nowhere on the website to you see any research articles referenced. </a:t>
            </a:r>
          </a:p>
          <a:p>
            <a:pPr lvl="1" indent="0" defTabSz="914400">
              <a:lnSpc>
                <a:spcPct val="100000"/>
              </a:lnSpc>
              <a:defRPr sz="1800"/>
            </a:pPr>
            <a:r>
              <a:rPr sz="1400">
                <a:latin typeface="Arial"/>
                <a:ea typeface="Arial"/>
                <a:cs typeface="Arial"/>
                <a:sym typeface="Arial"/>
              </a:rPr>
              <a:t>T: The website is suggesting following certain diets can resolve diabetes without the medical expertise to back it.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Shape 131"/>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132" name="Shape 132"/>
          <p:cNvSpPr>
            <a:spLocks noGrp="1"/>
          </p:cNvSpPr>
          <p:nvPr>
            <p:ph type="body" sz="quarter" idx="1"/>
          </p:nvPr>
        </p:nvSpPr>
        <p:spPr>
          <a:prstGeom prst="rect">
            <a:avLst/>
          </a:prstGeom>
        </p:spPr>
        <p:txBody>
          <a:bodyPr/>
          <a:lstStyle/>
          <a:p>
            <a:pPr lvl="0" defTabSz="914400">
              <a:lnSpc>
                <a:spcPct val="100000"/>
              </a:lnSpc>
              <a:defRPr sz="1800"/>
            </a:pPr>
            <a:r>
              <a:rPr sz="1400">
                <a:latin typeface="Arial"/>
                <a:ea typeface="Arial"/>
                <a:cs typeface="Arial"/>
                <a:sym typeface="Arial"/>
              </a:rPr>
              <a:t>Q: Where does the information come from</a:t>
            </a:r>
          </a:p>
          <a:p>
            <a:pPr lvl="0" defTabSz="914400">
              <a:lnSpc>
                <a:spcPct val="100000"/>
              </a:lnSpc>
              <a:defRPr sz="1800"/>
            </a:pPr>
            <a:r>
              <a:rPr sz="1400">
                <a:latin typeface="Arial"/>
                <a:ea typeface="Arial"/>
                <a:cs typeface="Arial"/>
                <a:sym typeface="Arial"/>
              </a:rPr>
              <a:t>A: American Geriatrics Society</a:t>
            </a:r>
          </a:p>
          <a:p>
            <a:pPr lvl="0" defTabSz="914400">
              <a:lnSpc>
                <a:spcPct val="100000"/>
              </a:lnSpc>
              <a:defRPr sz="1800"/>
            </a:pPr>
            <a:r>
              <a:rPr sz="1400">
                <a:latin typeface="Arial"/>
                <a:ea typeface="Arial"/>
                <a:cs typeface="Arial"/>
                <a:sym typeface="Arial"/>
              </a:rPr>
              <a:t>Q: is it based on research?</a:t>
            </a:r>
          </a:p>
          <a:p>
            <a:pPr lvl="0" defTabSz="914400">
              <a:lnSpc>
                <a:spcPct val="100000"/>
              </a:lnSpc>
              <a:defRPr sz="1800"/>
            </a:pPr>
            <a:r>
              <a:rPr sz="1400">
                <a:latin typeface="Arial"/>
                <a:ea typeface="Arial"/>
                <a:cs typeface="Arial"/>
                <a:sym typeface="Arial"/>
              </a:rPr>
              <a:t>A: Yes, if you click on the about us tab and scroll down to AGS then you will see this statement. </a:t>
            </a:r>
          </a:p>
          <a:p>
            <a:pPr lvl="0" defTabSz="914400">
              <a:lnSpc>
                <a:spcPct val="100000"/>
              </a:lnSpc>
              <a:defRPr sz="1800"/>
            </a:pPr>
            <a:r>
              <a:rPr sz="1400">
                <a:latin typeface="Arial"/>
                <a:ea typeface="Arial"/>
                <a:cs typeface="Arial"/>
                <a:sym typeface="Arial"/>
              </a:rPr>
              <a:t>The AGS provides leadership to healthcare professionals, policymakers, and the public by implementing and advocating for programs in clinical care, research, professional and public education, and public policy.</a:t>
            </a:r>
          </a:p>
          <a:p>
            <a:pPr lvl="0" defTabSz="914400">
              <a:lnSpc>
                <a:spcPct val="100000"/>
              </a:lnSpc>
              <a:defRPr sz="1800"/>
            </a:pPr>
            <a:r>
              <a:rPr sz="1100">
                <a:latin typeface="Arial Bold"/>
                <a:ea typeface="Arial Bold"/>
                <a:cs typeface="Arial Bold"/>
                <a:sym typeface="Arial Bold"/>
              </a:rPr>
              <a:t>Truth vs Trash?</a:t>
            </a:r>
            <a:endParaRPr sz="1400">
              <a:latin typeface="Arial"/>
              <a:ea typeface="Arial"/>
              <a:cs typeface="Arial"/>
              <a:sym typeface="Arial"/>
            </a:endParaRPr>
          </a:p>
          <a:p>
            <a:pPr lvl="1" indent="0" defTabSz="914400">
              <a:lnSpc>
                <a:spcPct val="100000"/>
              </a:lnSpc>
              <a:defRPr sz="1800"/>
            </a:pPr>
            <a:r>
              <a:rPr sz="1100">
                <a:latin typeface="Arial Bold"/>
                <a:ea typeface="Arial Bold"/>
                <a:cs typeface="Arial Bold"/>
                <a:sym typeface="Arial Bold"/>
              </a:rPr>
              <a:t>Truth!</a:t>
            </a:r>
            <a:endParaRPr sz="1100">
              <a:latin typeface="Arial"/>
              <a:ea typeface="Arial"/>
              <a:cs typeface="Arial"/>
              <a:sym typeface="Arial"/>
            </a:endParaRPr>
          </a:p>
          <a:p>
            <a:pPr lvl="1" indent="0" defTabSz="914400">
              <a:lnSpc>
                <a:spcPct val="100000"/>
              </a:lnSpc>
              <a:defRPr sz="1800"/>
            </a:pPr>
            <a:r>
              <a:rPr sz="1100">
                <a:latin typeface="Arial"/>
                <a:ea typeface="Arial"/>
                <a:cs typeface="Arial"/>
                <a:sym typeface="Arial"/>
              </a:rPr>
              <a:t>Users may wish to discuss the information on this page with their providers! </a:t>
            </a:r>
            <a:endParaRPr sz="1400">
              <a:latin typeface="Arial"/>
              <a:ea typeface="Arial"/>
              <a:cs typeface="Arial"/>
              <a:sym typeface="Arial"/>
            </a:endParaRPr>
          </a:p>
          <a:p>
            <a:pPr lvl="1" indent="0" defTabSz="914400">
              <a:lnSpc>
                <a:spcPct val="100000"/>
              </a:lnSpc>
              <a:defRPr sz="1800"/>
            </a:pPr>
            <a:r>
              <a:rPr sz="1100">
                <a:latin typeface="Arial"/>
                <a:ea typeface="Arial"/>
                <a:cs typeface="Arial"/>
                <a:sym typeface="Arial"/>
              </a:rPr>
              <a:t>L: At the bottom of the page you can see that the page was last updated in 2021.</a:t>
            </a:r>
            <a:endParaRPr sz="1400">
              <a:latin typeface="Arial"/>
              <a:ea typeface="Arial"/>
              <a:cs typeface="Arial"/>
              <a:sym typeface="Arial"/>
            </a:endParaRPr>
          </a:p>
          <a:p>
            <a:pPr lvl="1" indent="0" defTabSz="914400">
              <a:lnSpc>
                <a:spcPct val="100000"/>
              </a:lnSpc>
              <a:defRPr sz="1800"/>
            </a:pPr>
            <a:r>
              <a:rPr sz="1100">
                <a:latin typeface="Arial"/>
                <a:ea typeface="Arial"/>
                <a:cs typeface="Arial"/>
                <a:sym typeface="Arial"/>
              </a:rPr>
              <a:t>E: This site exists to provide factual up to date information about covid-19 vaccination for the public. There are not any ads on the website. So, it does not appear like they are selling something to you. In addition, it is a “.org” website. </a:t>
            </a:r>
            <a:endParaRPr sz="1400">
              <a:latin typeface="Arial"/>
              <a:ea typeface="Arial"/>
              <a:cs typeface="Arial"/>
              <a:sym typeface="Arial"/>
            </a:endParaRPr>
          </a:p>
          <a:p>
            <a:pPr lvl="1" indent="0" defTabSz="914400">
              <a:lnSpc>
                <a:spcPct val="100000"/>
              </a:lnSpc>
              <a:defRPr sz="1800"/>
            </a:pPr>
            <a:r>
              <a:rPr sz="1100">
                <a:latin typeface="Arial"/>
                <a:ea typeface="Arial"/>
                <a:cs typeface="Arial"/>
                <a:sym typeface="Arial"/>
              </a:rPr>
              <a:t>G: See above.</a:t>
            </a:r>
            <a:endParaRPr sz="1400">
              <a:latin typeface="Arial"/>
              <a:ea typeface="Arial"/>
              <a:cs typeface="Arial"/>
              <a:sym typeface="Arial"/>
            </a:endParaRPr>
          </a:p>
          <a:p>
            <a:pPr lvl="1" indent="0" defTabSz="914400">
              <a:lnSpc>
                <a:spcPct val="100000"/>
              </a:lnSpc>
              <a:defRPr sz="1800"/>
            </a:pPr>
            <a:r>
              <a:rPr sz="1100">
                <a:latin typeface="Arial"/>
                <a:ea typeface="Arial"/>
                <a:cs typeface="Arial"/>
                <a:sym typeface="Arial"/>
              </a:rPr>
              <a:t>I: The information on this site is science based. See above.</a:t>
            </a:r>
            <a:endParaRPr sz="1400">
              <a:latin typeface="Arial"/>
              <a:ea typeface="Arial"/>
              <a:cs typeface="Arial"/>
              <a:sym typeface="Arial"/>
            </a:endParaRPr>
          </a:p>
          <a:p>
            <a:pPr lvl="1" indent="0" defTabSz="914400">
              <a:lnSpc>
                <a:spcPct val="100000"/>
              </a:lnSpc>
              <a:defRPr sz="1800"/>
            </a:pPr>
            <a:r>
              <a:rPr sz="1100">
                <a:latin typeface="Arial"/>
                <a:ea typeface="Arial"/>
                <a:cs typeface="Arial"/>
                <a:sym typeface="Arial"/>
              </a:rPr>
              <a:t>T:  There are no promises or offers. The site provides only credible information.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142" name="Shape 142"/>
          <p:cNvSpPr>
            <a:spLocks noGrp="1"/>
          </p:cNvSpPr>
          <p:nvPr>
            <p:ph type="body" sz="quarter" idx="1"/>
          </p:nvPr>
        </p:nvSpPr>
        <p:spPr>
          <a:prstGeom prst="rect">
            <a:avLst/>
          </a:prstGeom>
        </p:spPr>
        <p:txBody>
          <a:bodyPr/>
          <a:lstStyle/>
          <a:p>
            <a:pPr lvl="0" defTabSz="914400">
              <a:lnSpc>
                <a:spcPct val="100000"/>
              </a:lnSpc>
              <a:defRPr sz="1800"/>
            </a:pPr>
            <a:endParaRPr sz="1400">
              <a:latin typeface="Arial"/>
              <a:ea typeface="Arial"/>
              <a:cs typeface="Arial"/>
              <a:sym typeface="Arial"/>
            </a:endParaRPr>
          </a:p>
          <a:p>
            <a:pPr lvl="0" defTabSz="914400">
              <a:lnSpc>
                <a:spcPct val="100000"/>
              </a:lnSpc>
              <a:defRPr sz="1800"/>
            </a:pPr>
            <a:r>
              <a:rPr sz="1400">
                <a:latin typeface="Arial"/>
                <a:ea typeface="Arial"/>
                <a:cs typeface="Arial"/>
                <a:sym typeface="Arial"/>
              </a:rPr>
              <a:t>Q: Is it opinion-based or science based?</a:t>
            </a:r>
          </a:p>
          <a:p>
            <a:pPr lvl="0" defTabSz="914400">
              <a:lnSpc>
                <a:spcPct val="100000"/>
              </a:lnSpc>
              <a:defRPr sz="1800"/>
            </a:pPr>
            <a:r>
              <a:rPr sz="1400">
                <a:latin typeface="Arial"/>
                <a:ea typeface="Arial"/>
                <a:cs typeface="Arial"/>
                <a:sym typeface="Arial"/>
              </a:rPr>
              <a:t>A: </a:t>
            </a:r>
            <a:r>
              <a:rPr sz="1100">
                <a:latin typeface="Arial"/>
                <a:ea typeface="Arial"/>
                <a:cs typeface="Arial"/>
                <a:sym typeface="Arial"/>
              </a:rPr>
              <a:t>Opinion-based! You can see various people their blog but it does not say he or she is a doctor or health care professional. There are no credentials to the various authors.</a:t>
            </a:r>
            <a:endParaRPr sz="1400">
              <a:latin typeface="Arial"/>
              <a:ea typeface="Arial"/>
              <a:cs typeface="Arial"/>
              <a:sym typeface="Arial"/>
            </a:endParaRPr>
          </a:p>
          <a:p>
            <a:pPr lvl="0" defTabSz="914400">
              <a:lnSpc>
                <a:spcPct val="100000"/>
              </a:lnSpc>
              <a:defRPr sz="1800"/>
            </a:pPr>
            <a:r>
              <a:rPr sz="1100">
                <a:latin typeface="Arial Bold"/>
                <a:ea typeface="Arial Bold"/>
                <a:cs typeface="Arial Bold"/>
                <a:sym typeface="Arial Bold"/>
              </a:rPr>
              <a:t>Truth vs. Trash: </a:t>
            </a:r>
            <a:endParaRPr sz="1400">
              <a:latin typeface="Arial"/>
              <a:ea typeface="Arial"/>
              <a:cs typeface="Arial"/>
              <a:sym typeface="Arial"/>
            </a:endParaRPr>
          </a:p>
          <a:p>
            <a:pPr lvl="1" indent="0" defTabSz="914400">
              <a:lnSpc>
                <a:spcPct val="100000"/>
              </a:lnSpc>
              <a:defRPr sz="1800"/>
            </a:pPr>
            <a:r>
              <a:rPr sz="1100">
                <a:latin typeface="Arial Bold"/>
                <a:ea typeface="Arial Bold"/>
                <a:cs typeface="Arial Bold"/>
                <a:sym typeface="Arial Bold"/>
              </a:rPr>
              <a:t>Trash!</a:t>
            </a:r>
            <a:endParaRPr sz="1100">
              <a:latin typeface="Arial"/>
              <a:ea typeface="Arial"/>
              <a:cs typeface="Arial"/>
              <a:sym typeface="Arial"/>
            </a:endParaRPr>
          </a:p>
          <a:p>
            <a:pPr lvl="1" indent="0" defTabSz="914400">
              <a:lnSpc>
                <a:spcPct val="100000"/>
              </a:lnSpc>
              <a:defRPr sz="1800"/>
            </a:pPr>
            <a:r>
              <a:rPr sz="1100">
                <a:latin typeface="Arial"/>
                <a:ea typeface="Arial"/>
                <a:cs typeface="Arial"/>
                <a:sym typeface="Arial"/>
              </a:rPr>
              <a:t>L: The website shows it was last updated in 2021 and the various articles have their various dates of when they were published.</a:t>
            </a:r>
          </a:p>
          <a:p>
            <a:pPr lvl="1" indent="0" defTabSz="914400">
              <a:lnSpc>
                <a:spcPct val="100000"/>
              </a:lnSpc>
              <a:defRPr sz="1800"/>
            </a:pPr>
            <a:r>
              <a:rPr sz="1100">
                <a:latin typeface="Arial"/>
                <a:ea typeface="Arial"/>
                <a:cs typeface="Arial"/>
                <a:sym typeface="Arial"/>
              </a:rPr>
              <a:t>E: This website exists for various random information regarding dementia. It is for the public not for doctors or people in healthcare. This website also is a “.com” website. </a:t>
            </a:r>
            <a:endParaRPr sz="1400">
              <a:latin typeface="Arial"/>
              <a:ea typeface="Arial"/>
              <a:cs typeface="Arial"/>
              <a:sym typeface="Arial"/>
            </a:endParaRPr>
          </a:p>
          <a:p>
            <a:pPr lvl="1" indent="0" defTabSz="914400">
              <a:lnSpc>
                <a:spcPct val="100000"/>
              </a:lnSpc>
              <a:defRPr sz="1800"/>
            </a:pPr>
            <a:r>
              <a:rPr sz="1100">
                <a:latin typeface="Arial"/>
                <a:ea typeface="Arial"/>
                <a:cs typeface="Arial"/>
                <a:sym typeface="Arial"/>
              </a:rPr>
              <a:t>G: You do not see anywhere on the website that they get their information from science or research. </a:t>
            </a:r>
            <a:endParaRPr sz="1400">
              <a:latin typeface="Arial"/>
              <a:ea typeface="Arial"/>
              <a:cs typeface="Arial"/>
              <a:sym typeface="Arial"/>
            </a:endParaRPr>
          </a:p>
          <a:p>
            <a:pPr lvl="1" indent="0" defTabSz="914400">
              <a:lnSpc>
                <a:spcPct val="100000"/>
              </a:lnSpc>
              <a:defRPr sz="1800"/>
            </a:pPr>
            <a:r>
              <a:rPr sz="1100">
                <a:latin typeface="Arial"/>
                <a:ea typeface="Arial"/>
                <a:cs typeface="Arial"/>
                <a:sym typeface="Arial"/>
              </a:rPr>
              <a:t>I: See above</a:t>
            </a:r>
            <a:endParaRPr sz="1400">
              <a:latin typeface="Arial"/>
              <a:ea typeface="Arial"/>
              <a:cs typeface="Arial"/>
              <a:sym typeface="Arial"/>
            </a:endParaRPr>
          </a:p>
          <a:p>
            <a:pPr lvl="1" indent="0" defTabSz="914400">
              <a:lnSpc>
                <a:spcPct val="100000"/>
              </a:lnSpc>
              <a:defRPr sz="1800"/>
            </a:pPr>
            <a:r>
              <a:rPr sz="1100">
                <a:latin typeface="Arial"/>
                <a:ea typeface="Arial"/>
                <a:cs typeface="Arial"/>
                <a:sym typeface="Arial"/>
              </a:rPr>
              <a:t>T: If you read the articles, you will see they are not science based. The authors have degrees other than health care.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149" name="Shape 149"/>
          <p:cNvSpPr>
            <a:spLocks noGrp="1"/>
          </p:cNvSpPr>
          <p:nvPr>
            <p:ph type="body" sz="quarter" idx="1"/>
          </p:nvPr>
        </p:nvSpPr>
        <p:spPr>
          <a:prstGeom prst="rect">
            <a:avLst/>
          </a:prstGeom>
        </p:spPr>
        <p:txBody>
          <a:bodyPr/>
          <a:lstStyle/>
          <a:p>
            <a:pPr lvl="0" defTabSz="914400">
              <a:lnSpc>
                <a:spcPct val="100000"/>
              </a:lnSpc>
              <a:defRPr sz="1800"/>
            </a:pPr>
            <a:r>
              <a:rPr sz="1400">
                <a:latin typeface="Arial"/>
                <a:ea typeface="Arial"/>
                <a:cs typeface="Arial"/>
                <a:sym typeface="Arial"/>
              </a:rPr>
              <a:t>Q: What is the site promising or offering?</a:t>
            </a:r>
          </a:p>
          <a:p>
            <a:pPr lvl="0" defTabSz="914400">
              <a:lnSpc>
                <a:spcPct val="100000"/>
              </a:lnSpc>
              <a:defRPr sz="1800"/>
            </a:pPr>
            <a:r>
              <a:rPr sz="1400">
                <a:latin typeface="Arial"/>
                <a:ea typeface="Arial"/>
                <a:cs typeface="Arial"/>
                <a:sym typeface="Arial"/>
              </a:rPr>
              <a:t>A: There is no material being promised or offered from this site. They are providing information alone</a:t>
            </a:r>
          </a:p>
          <a:p>
            <a:pPr lvl="0" defTabSz="914400">
              <a:lnSpc>
                <a:spcPct val="100000"/>
              </a:lnSpc>
              <a:defRPr sz="1800"/>
            </a:pPr>
            <a:r>
              <a:rPr sz="1400">
                <a:latin typeface="Arial"/>
                <a:ea typeface="Arial"/>
                <a:cs typeface="Arial"/>
                <a:sym typeface="Arial"/>
              </a:rPr>
              <a:t>Q: Do the claims seem too good to be true?</a:t>
            </a:r>
          </a:p>
          <a:p>
            <a:pPr lvl="0" defTabSz="914400">
              <a:lnSpc>
                <a:spcPct val="100000"/>
              </a:lnSpc>
              <a:defRPr sz="1800"/>
            </a:pPr>
            <a:r>
              <a:rPr sz="1400">
                <a:latin typeface="Arial"/>
                <a:ea typeface="Arial"/>
                <a:cs typeface="Arial"/>
                <a:sym typeface="Arial"/>
              </a:rPr>
              <a:t>A: There are no promises being made. The resource is the US Health and Human Resources, which is a legitimate source.</a:t>
            </a:r>
          </a:p>
          <a:p>
            <a:pPr lvl="0" defTabSz="914400">
              <a:lnSpc>
                <a:spcPct val="100000"/>
              </a:lnSpc>
              <a:defRPr sz="1800"/>
            </a:pPr>
            <a:r>
              <a:rPr sz="1100">
                <a:latin typeface="Arial Bold"/>
                <a:ea typeface="Arial Bold"/>
                <a:cs typeface="Arial Bold"/>
                <a:sym typeface="Arial Bold"/>
              </a:rPr>
              <a:t>Truth vs. Trash: </a:t>
            </a:r>
            <a:endParaRPr sz="1400">
              <a:latin typeface="Arial"/>
              <a:ea typeface="Arial"/>
              <a:cs typeface="Arial"/>
              <a:sym typeface="Arial"/>
            </a:endParaRPr>
          </a:p>
          <a:p>
            <a:pPr lvl="1" indent="0" defTabSz="914400">
              <a:lnSpc>
                <a:spcPct val="100000"/>
              </a:lnSpc>
              <a:defRPr sz="1800"/>
            </a:pPr>
            <a:r>
              <a:rPr sz="1100">
                <a:latin typeface="Arial Bold"/>
                <a:ea typeface="Arial Bold"/>
                <a:cs typeface="Arial Bold"/>
                <a:sym typeface="Arial Bold"/>
              </a:rPr>
              <a:t>Truth!</a:t>
            </a:r>
            <a:endParaRPr sz="1100">
              <a:latin typeface="Arial"/>
              <a:ea typeface="Arial"/>
              <a:cs typeface="Arial"/>
              <a:sym typeface="Arial"/>
            </a:endParaRPr>
          </a:p>
          <a:p>
            <a:pPr lvl="1" indent="0" defTabSz="914400">
              <a:lnSpc>
                <a:spcPct val="100000"/>
              </a:lnSpc>
              <a:defRPr sz="1800"/>
            </a:pPr>
            <a:r>
              <a:rPr sz="1100">
                <a:latin typeface="Arial"/>
                <a:ea typeface="Arial"/>
                <a:cs typeface="Arial"/>
                <a:sym typeface="Arial"/>
              </a:rPr>
              <a:t>L: April 5, 2019, which is still considered up to date for medical information, within the last 3 years. </a:t>
            </a:r>
          </a:p>
          <a:p>
            <a:pPr lvl="1" indent="0" defTabSz="914400">
              <a:lnSpc>
                <a:spcPct val="100000"/>
              </a:lnSpc>
              <a:defRPr sz="1800"/>
            </a:pPr>
            <a:r>
              <a:rPr sz="1100">
                <a:latin typeface="Arial"/>
                <a:ea typeface="Arial"/>
                <a:cs typeface="Arial"/>
                <a:sym typeface="Arial"/>
              </a:rPr>
              <a:t>E: There is nothing being sold to people that visit the website. There are also no advertisements on this website. This is also a “.gov” website. </a:t>
            </a:r>
            <a:endParaRPr sz="1400">
              <a:latin typeface="Arial"/>
              <a:ea typeface="Arial"/>
              <a:cs typeface="Arial"/>
              <a:sym typeface="Arial"/>
            </a:endParaRPr>
          </a:p>
          <a:p>
            <a:pPr lvl="1" indent="0" defTabSz="914400">
              <a:lnSpc>
                <a:spcPct val="100000"/>
              </a:lnSpc>
              <a:defRPr sz="1800"/>
            </a:pPr>
            <a:r>
              <a:rPr sz="1100">
                <a:latin typeface="Arial"/>
                <a:ea typeface="Arial"/>
                <a:cs typeface="Arial"/>
                <a:sym typeface="Arial"/>
              </a:rPr>
              <a:t>G: The source is credible. Not only is it supported by the US Health and Human Resources, this particular page is also supported by the Division of Population Health, National Center for Chronic Disease Prevention and Health Promotion: The information for this website is science-based. </a:t>
            </a:r>
            <a:endParaRPr sz="1400">
              <a:latin typeface="Arial"/>
              <a:ea typeface="Arial"/>
              <a:cs typeface="Arial"/>
              <a:sym typeface="Arial"/>
            </a:endParaRPr>
          </a:p>
          <a:p>
            <a:pPr lvl="1" indent="0" defTabSz="914400">
              <a:lnSpc>
                <a:spcPct val="100000"/>
              </a:lnSpc>
              <a:defRPr sz="1800"/>
            </a:pPr>
            <a:r>
              <a:rPr sz="1100">
                <a:latin typeface="Arial"/>
                <a:ea typeface="Arial"/>
                <a:cs typeface="Arial"/>
                <a:sym typeface="Arial"/>
              </a:rPr>
              <a:t>T: See above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156" name="Shape 156"/>
          <p:cNvSpPr>
            <a:spLocks noGrp="1"/>
          </p:cNvSpPr>
          <p:nvPr>
            <p:ph type="body" sz="quarter" idx="1"/>
          </p:nvPr>
        </p:nvSpPr>
        <p:spPr>
          <a:prstGeom prst="rect">
            <a:avLst/>
          </a:prstGeom>
        </p:spPr>
        <p:txBody>
          <a:bodyPr/>
          <a:lstStyle/>
          <a:p>
            <a:pPr lvl="0" defTabSz="914400">
              <a:lnSpc>
                <a:spcPct val="100000"/>
              </a:lnSpc>
              <a:defRPr sz="1800"/>
            </a:pPr>
            <a:r>
              <a:rPr sz="1400">
                <a:latin typeface="Arial"/>
                <a:ea typeface="Arial"/>
                <a:cs typeface="Arial"/>
                <a:sym typeface="Arial"/>
              </a:rPr>
              <a:t>L: 2021</a:t>
            </a:r>
          </a:p>
          <a:p>
            <a:pPr lvl="0" defTabSz="914400">
              <a:lnSpc>
                <a:spcPct val="100000"/>
              </a:lnSpc>
              <a:defRPr sz="1800"/>
            </a:pPr>
            <a:r>
              <a:rPr sz="1400">
                <a:latin typeface="Arial"/>
                <a:ea typeface="Arial"/>
                <a:cs typeface="Arial"/>
                <a:sym typeface="Arial"/>
              </a:rPr>
              <a:t>E: Information, not trying to sell anything</a:t>
            </a:r>
          </a:p>
          <a:p>
            <a:pPr lvl="0" defTabSz="914400">
              <a:lnSpc>
                <a:spcPct val="100000"/>
              </a:lnSpc>
              <a:defRPr sz="1800"/>
            </a:pPr>
            <a:r>
              <a:rPr sz="1400">
                <a:latin typeface="Arial"/>
                <a:ea typeface="Arial"/>
                <a:cs typeface="Arial"/>
                <a:sym typeface="Arial"/>
              </a:rPr>
              <a:t>G: Credible source as it is a national foundation and contains org in the site address</a:t>
            </a:r>
          </a:p>
          <a:p>
            <a:pPr lvl="0" defTabSz="914400">
              <a:lnSpc>
                <a:spcPct val="100000"/>
              </a:lnSpc>
              <a:defRPr sz="1800"/>
            </a:pPr>
            <a:r>
              <a:rPr sz="1400">
                <a:latin typeface="Arial"/>
                <a:ea typeface="Arial"/>
                <a:cs typeface="Arial"/>
                <a:sym typeface="Arial"/>
              </a:rPr>
              <a:t>I: Research and science based and it involves health care professionals</a:t>
            </a:r>
          </a:p>
          <a:p>
            <a:pPr lvl="0" defTabSz="914400">
              <a:lnSpc>
                <a:spcPct val="100000"/>
              </a:lnSpc>
              <a:defRPr sz="1800"/>
            </a:pPr>
            <a:r>
              <a:rPr sz="1400">
                <a:latin typeface="Arial"/>
                <a:ea typeface="Arial"/>
                <a:cs typeface="Arial"/>
                <a:sym typeface="Arial"/>
              </a:rPr>
              <a:t>T: There are no promises here. It provides information only.</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Shape 163"/>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164" name="Shape 164"/>
          <p:cNvSpPr>
            <a:spLocks noGrp="1"/>
          </p:cNvSpPr>
          <p:nvPr>
            <p:ph type="body" sz="quarter" idx="1"/>
          </p:nvPr>
        </p:nvSpPr>
        <p:spPr>
          <a:prstGeom prst="rect">
            <a:avLst/>
          </a:prstGeom>
        </p:spPr>
        <p:txBody>
          <a:bodyPr/>
          <a:lstStyle/>
          <a:p>
            <a:pPr lvl="0" defTabSz="914400">
              <a:lnSpc>
                <a:spcPct val="115000"/>
              </a:lnSpc>
              <a:spcBef>
                <a:spcPts val="500"/>
              </a:spcBef>
              <a:defRPr sz="1800"/>
            </a:pPr>
            <a:r>
              <a:rPr sz="2000" dirty="0">
                <a:solidFill>
                  <a:srgbClr val="611BB8"/>
                </a:solidFill>
                <a:latin typeface="Arial Bold"/>
                <a:ea typeface="Arial Bold"/>
                <a:cs typeface="Arial Bold"/>
                <a:sym typeface="Arial Bold"/>
              </a:rPr>
              <a:t>What is my main problem?</a:t>
            </a:r>
          </a:p>
          <a:p>
            <a:pPr lvl="0" defTabSz="914400">
              <a:lnSpc>
                <a:spcPct val="115000"/>
              </a:lnSpc>
              <a:spcBef>
                <a:spcPts val="500"/>
              </a:spcBef>
              <a:defRPr sz="1800"/>
            </a:pPr>
            <a:r>
              <a:rPr sz="1100" dirty="0">
                <a:latin typeface="Arial Bold"/>
                <a:ea typeface="Arial Bold"/>
                <a:cs typeface="Arial Bold"/>
                <a:sym typeface="Arial Bold"/>
              </a:rPr>
              <a:t>When to ask questions </a:t>
            </a:r>
          </a:p>
          <a:p>
            <a:pPr lvl="0" defTabSz="914400">
              <a:lnSpc>
                <a:spcPct val="115000"/>
              </a:lnSpc>
              <a:defRPr sz="1800"/>
            </a:pPr>
            <a:r>
              <a:rPr sz="800" dirty="0">
                <a:latin typeface="Arial"/>
                <a:ea typeface="Arial"/>
                <a:cs typeface="Arial"/>
                <a:sym typeface="Arial"/>
              </a:rPr>
              <a:t>You can ask questions when: </a:t>
            </a:r>
          </a:p>
          <a:p>
            <a:pPr lvl="0" defTabSz="914400">
              <a:lnSpc>
                <a:spcPct val="115000"/>
              </a:lnSpc>
              <a:spcBef>
                <a:spcPts val="200"/>
              </a:spcBef>
              <a:defRPr sz="1800"/>
            </a:pPr>
            <a:r>
              <a:rPr sz="800" dirty="0">
                <a:latin typeface="Arial"/>
                <a:ea typeface="Arial"/>
                <a:cs typeface="Arial"/>
                <a:sym typeface="Arial"/>
              </a:rPr>
              <a:t>You see a doctor, nurse, pharmacist, or other health care provider. </a:t>
            </a:r>
          </a:p>
          <a:p>
            <a:pPr lvl="0" defTabSz="914400">
              <a:lnSpc>
                <a:spcPct val="115000"/>
              </a:lnSpc>
              <a:spcBef>
                <a:spcPts val="100"/>
              </a:spcBef>
              <a:defRPr sz="1800"/>
            </a:pPr>
            <a:r>
              <a:rPr sz="800" dirty="0">
                <a:latin typeface="Arial"/>
                <a:ea typeface="Arial"/>
                <a:cs typeface="Arial"/>
                <a:sym typeface="Arial"/>
              </a:rPr>
              <a:t>You prepare for a medical test or procedure. </a:t>
            </a:r>
          </a:p>
          <a:p>
            <a:pPr lvl="0" defTabSz="914400">
              <a:lnSpc>
                <a:spcPct val="115000"/>
              </a:lnSpc>
              <a:spcBef>
                <a:spcPts val="100"/>
              </a:spcBef>
              <a:defRPr sz="1800"/>
            </a:pPr>
            <a:r>
              <a:rPr sz="800" dirty="0">
                <a:latin typeface="Arial"/>
                <a:ea typeface="Arial"/>
                <a:cs typeface="Arial"/>
                <a:sym typeface="Arial"/>
              </a:rPr>
              <a:t>You get your medicine. </a:t>
            </a:r>
          </a:p>
          <a:p>
            <a:pPr lvl="0" defTabSz="914400">
              <a:lnSpc>
                <a:spcPct val="115000"/>
              </a:lnSpc>
              <a:spcBef>
                <a:spcPts val="500"/>
              </a:spcBef>
              <a:defRPr sz="1800"/>
            </a:pPr>
            <a:r>
              <a:rPr sz="2000" dirty="0">
                <a:solidFill>
                  <a:srgbClr val="611BB8"/>
                </a:solidFill>
                <a:latin typeface="Arial Bold"/>
                <a:ea typeface="Arial Bold"/>
                <a:cs typeface="Arial Bold"/>
                <a:sym typeface="Arial Bold"/>
              </a:rPr>
              <a:t>What do I need to do? </a:t>
            </a:r>
            <a:endParaRPr sz="800" dirty="0">
              <a:latin typeface="Arial"/>
              <a:ea typeface="Arial"/>
              <a:cs typeface="Arial"/>
              <a:sym typeface="Arial"/>
            </a:endParaRPr>
          </a:p>
          <a:p>
            <a:pPr lvl="0" defTabSz="914400">
              <a:lnSpc>
                <a:spcPct val="115000"/>
              </a:lnSpc>
              <a:defRPr sz="1800"/>
            </a:pPr>
            <a:r>
              <a:rPr sz="1100" dirty="0">
                <a:latin typeface="Arial Bold"/>
                <a:ea typeface="Arial Bold"/>
                <a:cs typeface="Arial Bold"/>
                <a:sym typeface="Arial Bold"/>
              </a:rPr>
              <a:t>What if I ask and still don’t understand? </a:t>
            </a:r>
          </a:p>
          <a:p>
            <a:pPr lvl="0" defTabSz="914400">
              <a:lnSpc>
                <a:spcPct val="115000"/>
              </a:lnSpc>
              <a:spcBef>
                <a:spcPts val="300"/>
              </a:spcBef>
              <a:defRPr sz="1800"/>
            </a:pPr>
            <a:r>
              <a:rPr sz="800" dirty="0">
                <a:latin typeface="Arial"/>
                <a:ea typeface="Arial"/>
                <a:cs typeface="Arial"/>
                <a:sym typeface="Arial"/>
              </a:rPr>
              <a:t>Let your health care provider know if you still don’t understand what you need. </a:t>
            </a:r>
          </a:p>
          <a:p>
            <a:pPr lvl="0" defTabSz="914400">
              <a:lnSpc>
                <a:spcPct val="115000"/>
              </a:lnSpc>
              <a:spcBef>
                <a:spcPts val="100"/>
              </a:spcBef>
              <a:defRPr sz="1800"/>
            </a:pPr>
            <a:r>
              <a:rPr sz="800" dirty="0">
                <a:latin typeface="Arial"/>
                <a:ea typeface="Arial"/>
                <a:cs typeface="Arial"/>
                <a:sym typeface="Arial"/>
              </a:rPr>
              <a:t>You might say, “This is new to me. Will you please explain that to me one more time?” </a:t>
            </a:r>
          </a:p>
          <a:p>
            <a:pPr lvl="0" defTabSz="914400">
              <a:lnSpc>
                <a:spcPct val="115000"/>
              </a:lnSpc>
              <a:spcBef>
                <a:spcPts val="500"/>
              </a:spcBef>
              <a:defRPr sz="1800"/>
            </a:pPr>
            <a:r>
              <a:rPr sz="2000" dirty="0">
                <a:solidFill>
                  <a:srgbClr val="611BB8"/>
                </a:solidFill>
                <a:latin typeface="Arial Bold"/>
                <a:ea typeface="Arial Bold"/>
                <a:cs typeface="Arial Bold"/>
                <a:sym typeface="Arial Bold"/>
              </a:rPr>
              <a:t>Why is it important for me to do this?</a:t>
            </a:r>
          </a:p>
          <a:p>
            <a:pPr lvl="0" defTabSz="914400">
              <a:lnSpc>
                <a:spcPct val="115000"/>
              </a:lnSpc>
              <a:defRPr sz="1800"/>
            </a:pPr>
            <a:r>
              <a:rPr sz="1100" dirty="0">
                <a:latin typeface="Arial Bold"/>
                <a:ea typeface="Arial Bold"/>
                <a:cs typeface="Arial Bold"/>
                <a:sym typeface="Arial Bold"/>
              </a:rPr>
              <a:t>Who needs to ask 3? </a:t>
            </a:r>
          </a:p>
          <a:p>
            <a:pPr lvl="0" defTabSz="914400">
              <a:lnSpc>
                <a:spcPct val="115000"/>
              </a:lnSpc>
              <a:spcBef>
                <a:spcPts val="300"/>
              </a:spcBef>
              <a:defRPr sz="1800"/>
            </a:pPr>
            <a:r>
              <a:rPr sz="800" dirty="0">
                <a:latin typeface="Arial"/>
                <a:ea typeface="Arial"/>
                <a:cs typeface="Arial"/>
                <a:sym typeface="Arial"/>
              </a:rPr>
              <a:t>Everyone wants help with health information. You are not alone if you find things confusing at times. Asking questions helps you understand how to stay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Let’s practice the Ask Me 3 Tool.</a:t>
            </a:r>
          </a:p>
          <a:p>
            <a:r>
              <a:rPr lang="en-US" dirty="0"/>
              <a:t>We are going to pretend</a:t>
            </a:r>
            <a:r>
              <a:rPr lang="en-US" baseline="0" dirty="0"/>
              <a:t> you are having problems falls.</a:t>
            </a:r>
          </a:p>
          <a:p>
            <a:r>
              <a:rPr lang="en-US" baseline="0" dirty="0"/>
              <a:t>You can ask what is my main problem. Your main problem is falls.</a:t>
            </a:r>
          </a:p>
          <a:p>
            <a:r>
              <a:rPr lang="en-US" baseline="0" dirty="0"/>
              <a:t>What do you need to do? Work with the physical therapist and take your medication for you weak bones or osteoporosis.</a:t>
            </a:r>
          </a:p>
          <a:p>
            <a:r>
              <a:rPr lang="en-US" baseline="0" dirty="0"/>
              <a:t>Why is this important for me to do this? Falls are the leading cause of injury to older adults. It is important to work with the physical therapist and take your osteoporosis medications because we want to avoid a hip fracture or other complications in your health.</a:t>
            </a:r>
            <a:endParaRPr lang="en-US" dirty="0"/>
          </a:p>
        </p:txBody>
      </p:sp>
    </p:spTree>
    <p:extLst>
      <p:ext uri="{BB962C8B-B14F-4D97-AF65-F5344CB8AC3E}">
        <p14:creationId xmlns:p14="http://schemas.microsoft.com/office/powerpoint/2010/main" val="37524518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257522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187" name="Shape 187"/>
          <p:cNvSpPr>
            <a:spLocks noGrp="1"/>
          </p:cNvSpPr>
          <p:nvPr>
            <p:ph type="body" sz="quarter" idx="1"/>
          </p:nvPr>
        </p:nvSpPr>
        <p:spPr>
          <a:prstGeom prst="rect">
            <a:avLst/>
          </a:prstGeom>
        </p:spPr>
        <p:txBody>
          <a:bodyPr/>
          <a:lstStyle>
            <a:lvl1pPr>
              <a:defRPr sz="1400">
                <a:hlinkClick r:id="rId3"/>
              </a:defRPr>
            </a:lvl1pPr>
          </a:lstStyle>
          <a:p>
            <a:pPr lvl="0">
              <a:defRPr sz="1800"/>
            </a:pPr>
            <a:r>
              <a:rPr sz="1400" dirty="0">
                <a:hlinkClick r:id="rId3"/>
              </a:rPr>
              <a:t>https://docs.google.com/forms/d/1imhm3_DVxlceySoxkJFbCbKYaVBS47HbVFa3aoSCdkw/edit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19630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81010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a survey of older adults, these are some examples of topics that older adults want to know. </a:t>
            </a:r>
          </a:p>
          <a:p>
            <a:endParaRPr lang="en-US" dirty="0"/>
          </a:p>
          <a:p>
            <a:r>
              <a:rPr lang="en-US" dirty="0"/>
              <a:t>Most likely, you would search on the internet. Right? But how do you know if the information is factual or if you should trust the information? </a:t>
            </a:r>
          </a:p>
        </p:txBody>
      </p:sp>
    </p:spTree>
    <p:extLst>
      <p:ext uri="{BB962C8B-B14F-4D97-AF65-F5344CB8AC3E}">
        <p14:creationId xmlns:p14="http://schemas.microsoft.com/office/powerpoint/2010/main" val="1329432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90410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77480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829615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Shape 100"/>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101" name="Shape 101"/>
          <p:cNvSpPr>
            <a:spLocks noGrp="1"/>
          </p:cNvSpPr>
          <p:nvPr>
            <p:ph type="body" sz="quarter" idx="1"/>
          </p:nvPr>
        </p:nvSpPr>
        <p:spPr>
          <a:prstGeom prst="rect">
            <a:avLst/>
          </a:prstGeom>
        </p:spPr>
        <p:txBody>
          <a:bodyPr/>
          <a:lstStyle/>
          <a:p>
            <a:pPr>
              <a:defRPr sz="1800"/>
            </a:pPr>
            <a:r>
              <a:rPr sz="2400" dirty="0"/>
              <a:t>Need help with the formatting! </a:t>
            </a:r>
            <a:r>
              <a:rPr lang="en-US" sz="2400" dirty="0"/>
              <a:t>Done!</a:t>
            </a:r>
            <a:r>
              <a:rPr lang="en-US" dirty="0"/>
              <a:t> I can't get the websites to change to white</a:t>
            </a:r>
            <a:endParaRPr sz="24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Shape 105"/>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106" name="Shape 106"/>
          <p:cNvSpPr>
            <a:spLocks noGrp="1"/>
          </p:cNvSpPr>
          <p:nvPr>
            <p:ph type="body" sz="quarter" idx="1"/>
          </p:nvPr>
        </p:nvSpPr>
        <p:spPr>
          <a:prstGeom prst="rect">
            <a:avLst/>
          </a:prstGeom>
        </p:spPr>
        <p:txBody>
          <a:bodyPr/>
          <a:lstStyle/>
          <a:p>
            <a:pPr lvl="0" defTabSz="914400">
              <a:lnSpc>
                <a:spcPct val="100000"/>
              </a:lnSpc>
              <a:defRPr sz="1800"/>
            </a:pPr>
            <a:r>
              <a:rPr sz="1400" dirty="0">
                <a:latin typeface="Arial"/>
                <a:ea typeface="Arial"/>
                <a:cs typeface="Arial"/>
                <a:sym typeface="Arial"/>
              </a:rPr>
              <a:t>Facilitator instructions: </a:t>
            </a:r>
          </a:p>
          <a:p>
            <a:pPr marL="177800" lvl="0" indent="-177800" defTabSz="914400">
              <a:lnSpc>
                <a:spcPct val="100000"/>
              </a:lnSpc>
              <a:buClr>
                <a:srgbClr val="000000"/>
              </a:buClr>
              <a:buSzPct val="100000"/>
              <a:buFont typeface="Arial"/>
              <a:buAutoNum type="arabicPeriod"/>
              <a:defRPr sz="1800"/>
            </a:pPr>
            <a:r>
              <a:rPr lang="en-US" sz="1400" dirty="0">
                <a:latin typeface="Arial"/>
                <a:ea typeface="Arial"/>
                <a:cs typeface="Arial"/>
                <a:sym typeface="Arial"/>
              </a:rPr>
              <a:t>I would like you to visit the </a:t>
            </a:r>
            <a:r>
              <a:rPr sz="1400" dirty="0">
                <a:latin typeface="Arial"/>
                <a:ea typeface="Arial"/>
                <a:cs typeface="Arial"/>
                <a:sym typeface="Arial"/>
              </a:rPr>
              <a:t>website </a:t>
            </a:r>
            <a:r>
              <a:rPr lang="en-US" sz="1400" dirty="0">
                <a:latin typeface="Arial"/>
                <a:ea typeface="Arial"/>
                <a:cs typeface="Arial"/>
                <a:sym typeface="Arial"/>
              </a:rPr>
              <a:t>with</a:t>
            </a:r>
            <a:r>
              <a:rPr lang="en-US" sz="1400" baseline="0" dirty="0">
                <a:latin typeface="Arial"/>
                <a:ea typeface="Arial"/>
                <a:cs typeface="Arial"/>
                <a:sym typeface="Arial"/>
              </a:rPr>
              <a:t> your</a:t>
            </a:r>
            <a:r>
              <a:rPr sz="1400" dirty="0">
                <a:latin typeface="Arial"/>
                <a:ea typeface="Arial"/>
                <a:cs typeface="Arial"/>
                <a:sym typeface="Arial"/>
              </a:rPr>
              <a:t> smartphones </a:t>
            </a:r>
            <a:r>
              <a:rPr lang="en-US" sz="1400" dirty="0">
                <a:latin typeface="Arial"/>
                <a:ea typeface="Arial"/>
                <a:cs typeface="Arial"/>
                <a:sym typeface="Arial"/>
              </a:rPr>
              <a:t>by</a:t>
            </a:r>
            <a:r>
              <a:rPr sz="1400" dirty="0">
                <a:latin typeface="Arial"/>
                <a:ea typeface="Arial"/>
                <a:cs typeface="Arial"/>
                <a:sym typeface="Arial"/>
              </a:rPr>
              <a:t> captur</a:t>
            </a:r>
            <a:r>
              <a:rPr lang="en-US" sz="1400" dirty="0">
                <a:latin typeface="Arial"/>
                <a:ea typeface="Arial"/>
                <a:cs typeface="Arial"/>
                <a:sym typeface="Arial"/>
              </a:rPr>
              <a:t>ing</a:t>
            </a:r>
            <a:r>
              <a:rPr sz="1400" dirty="0">
                <a:latin typeface="Arial"/>
                <a:ea typeface="Arial"/>
                <a:cs typeface="Arial"/>
                <a:sym typeface="Arial"/>
              </a:rPr>
              <a:t> the QR code</a:t>
            </a:r>
            <a:r>
              <a:rPr lang="en-US" sz="1400" dirty="0">
                <a:latin typeface="Arial"/>
                <a:ea typeface="Arial"/>
                <a:cs typeface="Arial"/>
                <a:sym typeface="Arial"/>
              </a:rPr>
              <a:t>.</a:t>
            </a:r>
            <a:r>
              <a:rPr lang="en-US" sz="1400" baseline="0" dirty="0">
                <a:latin typeface="Arial"/>
                <a:ea typeface="Arial"/>
                <a:cs typeface="Arial"/>
                <a:sym typeface="Arial"/>
              </a:rPr>
              <a:t> Capture the QR code by using the camera function of the smartphone.</a:t>
            </a:r>
            <a:endParaRPr sz="1400" dirty="0">
              <a:latin typeface="Arial"/>
              <a:ea typeface="Arial"/>
              <a:cs typeface="Arial"/>
              <a:sym typeface="Arial"/>
            </a:endParaRPr>
          </a:p>
          <a:p>
            <a:pPr marL="177800" lvl="0" indent="-177800" defTabSz="914400">
              <a:lnSpc>
                <a:spcPct val="100000"/>
              </a:lnSpc>
              <a:buClr>
                <a:srgbClr val="000000"/>
              </a:buClr>
              <a:buSzPct val="100000"/>
              <a:buFont typeface="Arial"/>
              <a:buAutoNum type="arabicPeriod"/>
              <a:defRPr sz="1800"/>
            </a:pPr>
            <a:r>
              <a:rPr lang="en-US" sz="1400" dirty="0">
                <a:latin typeface="Arial"/>
                <a:ea typeface="Arial"/>
                <a:cs typeface="Arial"/>
                <a:sym typeface="Arial"/>
              </a:rPr>
              <a:t>Then</a:t>
            </a:r>
            <a:r>
              <a:rPr lang="en-US" sz="1400" baseline="0" dirty="0">
                <a:latin typeface="Arial"/>
                <a:ea typeface="Arial"/>
                <a:cs typeface="Arial"/>
                <a:sym typeface="Arial"/>
              </a:rPr>
              <a:t> look at the </a:t>
            </a:r>
            <a:r>
              <a:rPr sz="1400" dirty="0">
                <a:latin typeface="Arial"/>
                <a:ea typeface="Arial"/>
                <a:cs typeface="Arial"/>
                <a:sym typeface="Arial"/>
              </a:rPr>
              <a:t>questions listed on the slide about each website</a:t>
            </a:r>
          </a:p>
          <a:p>
            <a:pPr marL="177800" lvl="0" indent="-177800" defTabSz="914400">
              <a:lnSpc>
                <a:spcPct val="100000"/>
              </a:lnSpc>
              <a:buClr>
                <a:srgbClr val="000000"/>
              </a:buClr>
              <a:buSzPct val="100000"/>
              <a:buFont typeface="Arial"/>
              <a:buAutoNum type="arabicPeriod"/>
              <a:defRPr sz="1800"/>
            </a:pPr>
            <a:r>
              <a:rPr sz="1400" dirty="0">
                <a:latin typeface="Arial"/>
                <a:ea typeface="Arial"/>
                <a:cs typeface="Arial"/>
                <a:sym typeface="Arial"/>
              </a:rPr>
              <a:t>After going through the questions </a:t>
            </a:r>
            <a:r>
              <a:rPr lang="en-US" sz="1400" dirty="0">
                <a:latin typeface="Arial"/>
                <a:ea typeface="Arial"/>
                <a:cs typeface="Arial"/>
                <a:sym typeface="Arial"/>
              </a:rPr>
              <a:t>determine</a:t>
            </a:r>
            <a:r>
              <a:rPr sz="1400" dirty="0">
                <a:latin typeface="Arial"/>
                <a:ea typeface="Arial"/>
                <a:cs typeface="Arial"/>
                <a:sym typeface="Arial"/>
              </a:rPr>
              <a:t> the website that was </a:t>
            </a:r>
            <a:r>
              <a:rPr lang="en-US" sz="1400" dirty="0">
                <a:latin typeface="Arial"/>
                <a:ea typeface="Arial"/>
                <a:cs typeface="Arial"/>
                <a:sym typeface="Arial"/>
              </a:rPr>
              <a:t>reviewed.</a:t>
            </a:r>
            <a:r>
              <a:rPr lang="en-US" sz="1400" baseline="0" dirty="0">
                <a:latin typeface="Arial"/>
                <a:ea typeface="Arial"/>
                <a:cs typeface="Arial"/>
                <a:sym typeface="Arial"/>
              </a:rPr>
              <a:t> I</a:t>
            </a:r>
            <a:r>
              <a:rPr sz="1400" dirty="0">
                <a:latin typeface="Arial"/>
                <a:ea typeface="Arial"/>
                <a:cs typeface="Arial"/>
                <a:sym typeface="Arial"/>
              </a:rPr>
              <a:t>s it reliable? Why or why not?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6" name="Shape 6"/>
          <p:cNvSpPr/>
          <p:nvPr/>
        </p:nvSpPr>
        <p:spPr>
          <a:xfrm>
            <a:off x="80700" y="2651099"/>
            <a:ext cx="8982600" cy="2411703"/>
          </a:xfrm>
          <a:prstGeom prst="rect">
            <a:avLst/>
          </a:prstGeom>
          <a:solidFill>
            <a:srgbClr val="5E2B97"/>
          </a:solidFill>
          <a:ln w="12700">
            <a:miter lim="400000"/>
          </a:ln>
        </p:spPr>
        <p:txBody>
          <a:bodyPr lIns="0" tIns="0" rIns="0" bIns="0" anchor="ctr"/>
          <a:lstStyle/>
          <a:p>
            <a:pPr lvl="0">
              <a:defRPr>
                <a:solidFill>
                  <a:srgbClr val="000000"/>
                </a:solidFill>
                <a:latin typeface="Arial"/>
                <a:ea typeface="Arial"/>
                <a:cs typeface="Arial"/>
                <a:sym typeface="Arial"/>
              </a:defRPr>
            </a:pPr>
            <a:endParaRPr/>
          </a:p>
        </p:txBody>
      </p:sp>
      <p:sp>
        <p:nvSpPr>
          <p:cNvPr id="7" name="Shape 7"/>
          <p:cNvSpPr>
            <a:spLocks noGrp="1"/>
          </p:cNvSpPr>
          <p:nvPr>
            <p:ph type="title"/>
          </p:nvPr>
        </p:nvSpPr>
        <p:spPr>
          <a:xfrm>
            <a:off x="485873" y="264473"/>
            <a:ext cx="8183703" cy="1473603"/>
          </a:xfrm>
          <a:prstGeom prst="rect">
            <a:avLst/>
          </a:prstGeom>
        </p:spPr>
        <p:txBody>
          <a:bodyPr anchor="b"/>
          <a:lstStyle>
            <a:lvl1pPr>
              <a:defRPr sz="4200"/>
            </a:lvl1pPr>
          </a:lstStyle>
          <a:p>
            <a:pPr lvl="0">
              <a:defRPr sz="1800"/>
            </a:pPr>
            <a:r>
              <a:rPr sz="4200"/>
              <a:t>Title Text</a:t>
            </a:r>
          </a:p>
        </p:txBody>
      </p:sp>
      <p:sp>
        <p:nvSpPr>
          <p:cNvPr id="8" name="Shape 8"/>
          <p:cNvSpPr>
            <a:spLocks noGrp="1"/>
          </p:cNvSpPr>
          <p:nvPr>
            <p:ph type="body" idx="1"/>
          </p:nvPr>
        </p:nvSpPr>
        <p:spPr>
          <a:xfrm>
            <a:off x="485873" y="1738073"/>
            <a:ext cx="8183703" cy="861002"/>
          </a:xfrm>
          <a:prstGeom prst="rect">
            <a:avLst/>
          </a:prstGeom>
        </p:spPr>
        <p:txBody>
          <a:bodyPr/>
          <a:lstStyle>
            <a:lvl1pPr marL="0" indent="0">
              <a:buClrTx/>
              <a:buSzTx/>
              <a:buFontTx/>
              <a:buNone/>
              <a:defRPr sz="2400"/>
            </a:lvl1pPr>
            <a:lvl2pPr marL="0" indent="0">
              <a:buClrTx/>
              <a:buSzTx/>
              <a:buFontTx/>
              <a:buNone/>
              <a:defRPr sz="2400"/>
            </a:lvl2pPr>
            <a:lvl3pPr marL="0" indent="0">
              <a:buClrTx/>
              <a:buSzTx/>
              <a:buFontTx/>
              <a:buNone/>
              <a:defRPr sz="2400"/>
            </a:lvl3pPr>
            <a:lvl4pPr marL="0" indent="0">
              <a:buClrTx/>
              <a:buSzTx/>
              <a:buFontTx/>
              <a:buNone/>
              <a:defRPr sz="2400"/>
            </a:lvl4pPr>
            <a:lvl5pPr marL="0" indent="0">
              <a:buClrTx/>
              <a:buSzTx/>
              <a:buFontTx/>
              <a:buNone/>
              <a:defRPr sz="2400"/>
            </a:lvl5pPr>
          </a:lstStyle>
          <a:p>
            <a:pPr lvl="0">
              <a:defRPr sz="1800"/>
            </a:pPr>
            <a:r>
              <a:rPr sz="2400"/>
              <a:t>Body Level One</a:t>
            </a:r>
          </a:p>
          <a:p>
            <a:pPr lvl="1">
              <a:defRPr sz="1800"/>
            </a:pPr>
            <a:r>
              <a:rPr sz="2400"/>
              <a:t>Body Level Two</a:t>
            </a:r>
          </a:p>
          <a:p>
            <a:pPr lvl="2">
              <a:defRPr sz="1800"/>
            </a:pPr>
            <a:r>
              <a:rPr sz="2400"/>
              <a:t>Body Level Three</a:t>
            </a:r>
          </a:p>
          <a:p>
            <a:pPr lvl="3">
              <a:defRPr sz="1800"/>
            </a:pPr>
            <a:r>
              <a:rPr sz="2400"/>
              <a:t>Body Level Four</a:t>
            </a:r>
          </a:p>
          <a:p>
            <a:pPr lvl="4">
              <a:defRPr sz="1800"/>
            </a:pPr>
            <a:r>
              <a:rPr sz="2400"/>
              <a:t>Body Level Five</a:t>
            </a:r>
          </a:p>
        </p:txBody>
      </p:sp>
      <p:sp>
        <p:nvSpPr>
          <p:cNvPr id="9" name="Shape 9"/>
          <p:cNvSpPr>
            <a:spLocks noGrp="1"/>
          </p:cNvSpPr>
          <p:nvPr>
            <p:ph type="sldNum" sz="quarter" idx="2"/>
          </p:nvPr>
        </p:nvSpPr>
        <p:spPr>
          <a:xfrm>
            <a:off x="8497999" y="4695442"/>
            <a:ext cx="548702" cy="380232"/>
          </a:xfrm>
          <a:prstGeom prst="rect">
            <a:avLst/>
          </a:prstGeom>
        </p:spPr>
        <p:txBody>
          <a:bodyPr/>
          <a:lstStyle>
            <a:lvl1pPr algn="l">
              <a:spcBef>
                <a:spcPts val="1200"/>
              </a:spcBef>
              <a:defRPr sz="1400">
                <a:solidFill>
                  <a:srgbClr val="000000"/>
                </a:solidFill>
                <a:latin typeface="Arial"/>
                <a:ea typeface="Arial"/>
                <a:cs typeface="Arial"/>
                <a:sym typeface="Arial"/>
              </a:defRPr>
            </a:lvl1pPr>
          </a:lstStyle>
          <a:p>
            <a:pPr lvl="0"/>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1_BIG_NUMBER">
    <p:spTree>
      <p:nvGrpSpPr>
        <p:cNvPr id="1" name=""/>
        <p:cNvGrpSpPr/>
        <p:nvPr/>
      </p:nvGrpSpPr>
      <p:grpSpPr>
        <a:xfrm>
          <a:off x="0" y="0"/>
          <a:ext cx="0" cy="0"/>
          <a:chOff x="0" y="0"/>
          <a:chExt cx="0" cy="0"/>
        </a:xfrm>
      </p:grpSpPr>
      <p:sp>
        <p:nvSpPr>
          <p:cNvPr id="42" name="Shape 42"/>
          <p:cNvSpPr/>
          <p:nvPr/>
        </p:nvSpPr>
        <p:spPr>
          <a:xfrm>
            <a:off x="80700" y="2651099"/>
            <a:ext cx="8982600" cy="2411703"/>
          </a:xfrm>
          <a:prstGeom prst="rect">
            <a:avLst/>
          </a:prstGeom>
          <a:solidFill>
            <a:srgbClr val="5E2B97"/>
          </a:solidFill>
          <a:ln w="12700">
            <a:miter lim="400000"/>
          </a:ln>
        </p:spPr>
        <p:txBody>
          <a:bodyPr lIns="0" tIns="0" rIns="0" bIns="0" anchor="ctr"/>
          <a:lstStyle/>
          <a:p>
            <a:pPr lvl="0">
              <a:defRPr>
                <a:solidFill>
                  <a:srgbClr val="000000"/>
                </a:solidFill>
                <a:latin typeface="Arial"/>
                <a:ea typeface="Arial"/>
                <a:cs typeface="Arial"/>
                <a:sym typeface="Arial"/>
              </a:defRPr>
            </a:pPr>
            <a:endParaRPr/>
          </a:p>
        </p:txBody>
      </p:sp>
      <p:sp>
        <p:nvSpPr>
          <p:cNvPr id="43" name="Shape 43"/>
          <p:cNvSpPr>
            <a:spLocks noGrp="1"/>
          </p:cNvSpPr>
          <p:nvPr>
            <p:ph type="title"/>
          </p:nvPr>
        </p:nvSpPr>
        <p:spPr>
          <a:xfrm>
            <a:off x="311698" y="0"/>
            <a:ext cx="8520603" cy="2749401"/>
          </a:xfrm>
          <a:prstGeom prst="rect">
            <a:avLst/>
          </a:prstGeom>
        </p:spPr>
        <p:txBody>
          <a:bodyPr anchor="b"/>
          <a:lstStyle>
            <a:lvl1pPr algn="ctr">
              <a:defRPr sz="12000">
                <a:latin typeface="Source Sans Pro"/>
                <a:ea typeface="Source Sans Pro"/>
                <a:cs typeface="Source Sans Pro"/>
                <a:sym typeface="Source Sans Pro"/>
              </a:defRPr>
            </a:lvl1pPr>
          </a:lstStyle>
          <a:p>
            <a:pPr lvl="0">
              <a:defRPr sz="1800"/>
            </a:pPr>
            <a:r>
              <a:rPr sz="12000"/>
              <a:t>Title Text</a:t>
            </a:r>
          </a:p>
        </p:txBody>
      </p:sp>
      <p:sp>
        <p:nvSpPr>
          <p:cNvPr id="44" name="Shape 44"/>
          <p:cNvSpPr>
            <a:spLocks noGrp="1"/>
          </p:cNvSpPr>
          <p:nvPr>
            <p:ph type="body" idx="1"/>
          </p:nvPr>
        </p:nvSpPr>
        <p:spPr>
          <a:xfrm>
            <a:off x="311698" y="2845180"/>
            <a:ext cx="8520603" cy="2298321"/>
          </a:xfrm>
          <a:prstGeom prst="rect">
            <a:avLst/>
          </a:prstGeom>
        </p:spPr>
        <p:txBody>
          <a:bodyPr/>
          <a:lstStyle>
            <a:lvl1pPr algn="ctr">
              <a:buClr>
                <a:srgbClr val="FFFFFF"/>
              </a:buClr>
              <a:defRPr>
                <a:solidFill>
                  <a:srgbClr val="FFFFFF"/>
                </a:solidFill>
              </a:defRPr>
            </a:lvl1pPr>
            <a:lvl2pPr algn="ctr">
              <a:buClr>
                <a:srgbClr val="FFFFFF"/>
              </a:buClr>
              <a:defRPr>
                <a:solidFill>
                  <a:srgbClr val="FFFFFF"/>
                </a:solidFill>
              </a:defRPr>
            </a:lvl2pPr>
            <a:lvl3pPr algn="ctr">
              <a:buClr>
                <a:srgbClr val="FFFFFF"/>
              </a:buClr>
              <a:defRPr>
                <a:solidFill>
                  <a:srgbClr val="FFFFFF"/>
                </a:solidFill>
              </a:defRPr>
            </a:lvl3pPr>
            <a:lvl4pPr algn="ctr">
              <a:buClr>
                <a:srgbClr val="FFFFFF"/>
              </a:buClr>
              <a:defRPr>
                <a:solidFill>
                  <a:srgbClr val="FFFFFF"/>
                </a:solidFill>
              </a:defRPr>
            </a:lvl4pPr>
            <a:lvl5pPr algn="ctr">
              <a:buClr>
                <a:srgbClr val="FFFFFF"/>
              </a:buClr>
              <a:defRPr>
                <a:solidFill>
                  <a:srgbClr val="FFFFFF"/>
                </a:solidFill>
              </a:defRPr>
            </a:lvl5pPr>
          </a:lstStyle>
          <a:p>
            <a:pPr lvl="0">
              <a:defRPr sz="1800">
                <a:solidFill>
                  <a:srgbClr val="000000"/>
                </a:solidFill>
              </a:defRPr>
            </a:pPr>
            <a:r>
              <a:rPr sz="1400">
                <a:solidFill>
                  <a:srgbClr val="FFFFFF"/>
                </a:solidFill>
              </a:rPr>
              <a:t>Body Level One</a:t>
            </a:r>
          </a:p>
          <a:p>
            <a:pPr lvl="1">
              <a:defRPr sz="1800">
                <a:solidFill>
                  <a:srgbClr val="000000"/>
                </a:solidFill>
              </a:defRPr>
            </a:pPr>
            <a:r>
              <a:rPr sz="1400">
                <a:solidFill>
                  <a:srgbClr val="FFFFFF"/>
                </a:solidFill>
              </a:rPr>
              <a:t>Body Level Two</a:t>
            </a:r>
          </a:p>
          <a:p>
            <a:pPr lvl="2">
              <a:defRPr sz="1800">
                <a:solidFill>
                  <a:srgbClr val="000000"/>
                </a:solidFill>
              </a:defRPr>
            </a:pPr>
            <a:r>
              <a:rPr sz="1400">
                <a:solidFill>
                  <a:srgbClr val="FFFFFF"/>
                </a:solidFill>
              </a:rPr>
              <a:t>Body Level Three</a:t>
            </a:r>
          </a:p>
          <a:p>
            <a:pPr lvl="3">
              <a:defRPr sz="1800">
                <a:solidFill>
                  <a:srgbClr val="000000"/>
                </a:solidFill>
              </a:defRPr>
            </a:pPr>
            <a:r>
              <a:rPr sz="1400">
                <a:solidFill>
                  <a:srgbClr val="FFFFFF"/>
                </a:solidFill>
              </a:rPr>
              <a:t>Body Level Four</a:t>
            </a:r>
          </a:p>
          <a:p>
            <a:pPr lvl="4">
              <a:defRPr sz="1800">
                <a:solidFill>
                  <a:srgbClr val="000000"/>
                </a:solidFill>
              </a:defRPr>
            </a:pPr>
            <a:r>
              <a:rPr sz="1400">
                <a:solidFill>
                  <a:srgbClr val="FFFFFF"/>
                </a:solidFill>
              </a:rPr>
              <a:t>Body Level Five</a:t>
            </a:r>
          </a:p>
        </p:txBody>
      </p:sp>
      <p:sp>
        <p:nvSpPr>
          <p:cNvPr id="45" name="Shape 45"/>
          <p:cNvSpPr>
            <a:spLocks noGrp="1"/>
          </p:cNvSpPr>
          <p:nvPr>
            <p:ph type="sldNum" sz="quarter" idx="2"/>
          </p:nvPr>
        </p:nvSpPr>
        <p:spPr>
          <a:xfrm>
            <a:off x="8497999" y="4695442"/>
            <a:ext cx="548702" cy="380232"/>
          </a:xfrm>
          <a:prstGeom prst="rect">
            <a:avLst/>
          </a:prstGeom>
        </p:spPr>
        <p:txBody>
          <a:bodyPr/>
          <a:lstStyle>
            <a:lvl1pPr algn="l">
              <a:spcBef>
                <a:spcPts val="1200"/>
              </a:spcBef>
              <a:defRPr sz="1400">
                <a:solidFill>
                  <a:srgbClr val="000000"/>
                </a:solidFill>
                <a:latin typeface="Arial"/>
                <a:ea typeface="Arial"/>
                <a:cs typeface="Arial"/>
                <a:sym typeface="Arial"/>
              </a:defRPr>
            </a:lvl1pPr>
          </a:lstStyle>
          <a:p>
            <a:pPr lvl="0"/>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47" name="Shape 47"/>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IG_NUMBER">
    <p:spTree>
      <p:nvGrpSpPr>
        <p:cNvPr id="1" name=""/>
        <p:cNvGrpSpPr/>
        <p:nvPr/>
      </p:nvGrpSpPr>
      <p:grpSpPr>
        <a:xfrm>
          <a:off x="0" y="0"/>
          <a:ext cx="0" cy="0"/>
          <a:chOff x="0" y="0"/>
          <a:chExt cx="0" cy="0"/>
        </a:xfrm>
      </p:grpSpPr>
      <p:sp>
        <p:nvSpPr>
          <p:cNvPr id="49" name="Shape 49"/>
          <p:cNvSpPr/>
          <p:nvPr/>
        </p:nvSpPr>
        <p:spPr>
          <a:xfrm>
            <a:off x="80700" y="2651099"/>
            <a:ext cx="8982600" cy="2411703"/>
          </a:xfrm>
          <a:prstGeom prst="rect">
            <a:avLst/>
          </a:prstGeom>
          <a:solidFill>
            <a:srgbClr val="5E2B97"/>
          </a:solidFill>
          <a:ln w="12700">
            <a:miter lim="400000"/>
          </a:ln>
        </p:spPr>
        <p:txBody>
          <a:bodyPr lIns="0" tIns="0" rIns="0" bIns="0" anchor="ctr"/>
          <a:lstStyle/>
          <a:p>
            <a:pPr lvl="0">
              <a:defRPr>
                <a:solidFill>
                  <a:srgbClr val="000000"/>
                </a:solidFill>
                <a:latin typeface="Arial"/>
                <a:ea typeface="Arial"/>
                <a:cs typeface="Arial"/>
                <a:sym typeface="Arial"/>
              </a:defRPr>
            </a:pPr>
            <a:endParaRPr/>
          </a:p>
        </p:txBody>
      </p:sp>
      <p:sp>
        <p:nvSpPr>
          <p:cNvPr id="50" name="Shape 50"/>
          <p:cNvSpPr>
            <a:spLocks noGrp="1"/>
          </p:cNvSpPr>
          <p:nvPr>
            <p:ph type="title"/>
          </p:nvPr>
        </p:nvSpPr>
        <p:spPr>
          <a:xfrm>
            <a:off x="311698" y="0"/>
            <a:ext cx="8520603" cy="2749401"/>
          </a:xfrm>
          <a:prstGeom prst="rect">
            <a:avLst/>
          </a:prstGeom>
        </p:spPr>
        <p:txBody>
          <a:bodyPr lIns="0" tIns="0" rIns="0" bIns="0" anchor="b"/>
          <a:lstStyle>
            <a:lvl1pPr algn="ctr">
              <a:defRPr sz="12000">
                <a:latin typeface="Source Sans Pro"/>
                <a:ea typeface="Source Sans Pro"/>
                <a:cs typeface="Source Sans Pro"/>
                <a:sym typeface="Source Sans Pro"/>
              </a:defRPr>
            </a:lvl1pPr>
          </a:lstStyle>
          <a:p>
            <a:pPr lvl="0">
              <a:defRPr sz="1800"/>
            </a:pPr>
            <a:r>
              <a:rPr sz="12000"/>
              <a:t>Title Text</a:t>
            </a:r>
          </a:p>
        </p:txBody>
      </p:sp>
      <p:sp>
        <p:nvSpPr>
          <p:cNvPr id="51" name="Shape 51"/>
          <p:cNvSpPr>
            <a:spLocks noGrp="1"/>
          </p:cNvSpPr>
          <p:nvPr>
            <p:ph type="body" idx="1"/>
          </p:nvPr>
        </p:nvSpPr>
        <p:spPr>
          <a:xfrm>
            <a:off x="311698" y="2845180"/>
            <a:ext cx="8520603" cy="2298321"/>
          </a:xfrm>
          <a:prstGeom prst="rect">
            <a:avLst/>
          </a:prstGeom>
        </p:spPr>
        <p:txBody>
          <a:bodyPr/>
          <a:lstStyle>
            <a:lvl1pPr algn="ctr">
              <a:buClr>
                <a:srgbClr val="FFFFFF"/>
              </a:buClr>
              <a:defRPr>
                <a:solidFill>
                  <a:srgbClr val="FFFFFF"/>
                </a:solidFill>
              </a:defRPr>
            </a:lvl1pPr>
            <a:lvl2pPr algn="ctr">
              <a:buClr>
                <a:srgbClr val="FFFFFF"/>
              </a:buClr>
              <a:defRPr>
                <a:solidFill>
                  <a:srgbClr val="FFFFFF"/>
                </a:solidFill>
              </a:defRPr>
            </a:lvl2pPr>
            <a:lvl3pPr algn="ctr">
              <a:buClr>
                <a:srgbClr val="FFFFFF"/>
              </a:buClr>
              <a:defRPr>
                <a:solidFill>
                  <a:srgbClr val="FFFFFF"/>
                </a:solidFill>
              </a:defRPr>
            </a:lvl3pPr>
            <a:lvl4pPr algn="ctr">
              <a:buClr>
                <a:srgbClr val="FFFFFF"/>
              </a:buClr>
              <a:defRPr>
                <a:solidFill>
                  <a:srgbClr val="FFFFFF"/>
                </a:solidFill>
              </a:defRPr>
            </a:lvl4pPr>
            <a:lvl5pPr algn="ctr">
              <a:buClr>
                <a:srgbClr val="FFFFFF"/>
              </a:buClr>
              <a:defRPr>
                <a:solidFill>
                  <a:srgbClr val="FFFFFF"/>
                </a:solidFill>
              </a:defRPr>
            </a:lvl5pPr>
          </a:lstStyle>
          <a:p>
            <a:pPr lvl="0">
              <a:defRPr sz="1800">
                <a:solidFill>
                  <a:srgbClr val="000000"/>
                </a:solidFill>
              </a:defRPr>
            </a:pPr>
            <a:r>
              <a:rPr sz="1400">
                <a:solidFill>
                  <a:srgbClr val="FFFFFF"/>
                </a:solidFill>
              </a:rPr>
              <a:t>Body Level One</a:t>
            </a:r>
          </a:p>
          <a:p>
            <a:pPr lvl="1">
              <a:defRPr sz="1800">
                <a:solidFill>
                  <a:srgbClr val="000000"/>
                </a:solidFill>
              </a:defRPr>
            </a:pPr>
            <a:r>
              <a:rPr sz="1400">
                <a:solidFill>
                  <a:srgbClr val="FFFFFF"/>
                </a:solidFill>
              </a:rPr>
              <a:t>Body Level Two</a:t>
            </a:r>
          </a:p>
          <a:p>
            <a:pPr lvl="2">
              <a:defRPr sz="1800">
                <a:solidFill>
                  <a:srgbClr val="000000"/>
                </a:solidFill>
              </a:defRPr>
            </a:pPr>
            <a:r>
              <a:rPr sz="1400">
                <a:solidFill>
                  <a:srgbClr val="FFFFFF"/>
                </a:solidFill>
              </a:rPr>
              <a:t>Body Level Three</a:t>
            </a:r>
          </a:p>
          <a:p>
            <a:pPr lvl="3">
              <a:defRPr sz="1800">
                <a:solidFill>
                  <a:srgbClr val="000000"/>
                </a:solidFill>
              </a:defRPr>
            </a:pPr>
            <a:r>
              <a:rPr sz="1400">
                <a:solidFill>
                  <a:srgbClr val="FFFFFF"/>
                </a:solidFill>
              </a:rPr>
              <a:t>Body Level Four</a:t>
            </a:r>
          </a:p>
          <a:p>
            <a:pPr lvl="4">
              <a:defRPr sz="1800">
                <a:solidFill>
                  <a:srgbClr val="000000"/>
                </a:solidFill>
              </a:defRPr>
            </a:pPr>
            <a:r>
              <a:rPr sz="1400">
                <a:solidFill>
                  <a:srgbClr val="FFFFFF"/>
                </a:solidFill>
              </a:rPr>
              <a:t>Body Level Five</a:t>
            </a:r>
          </a:p>
        </p:txBody>
      </p:sp>
      <p:sp>
        <p:nvSpPr>
          <p:cNvPr id="52" name="Shape 52"/>
          <p:cNvSpPr>
            <a:spLocks noGrp="1"/>
          </p:cNvSpPr>
          <p:nvPr>
            <p:ph type="sldNum" sz="quarter" idx="2"/>
          </p:nvPr>
        </p:nvSpPr>
        <p:spPr>
          <a:xfrm>
            <a:off x="8497999" y="4809359"/>
            <a:ext cx="548702" cy="152401"/>
          </a:xfrm>
          <a:prstGeom prst="rect">
            <a:avLst/>
          </a:prstGeom>
        </p:spPr>
        <p:txBody>
          <a:bodyPr lIns="0" tIns="0" rIns="0" bIns="0"/>
          <a:lstStyle>
            <a:lvl1pPr>
              <a:defRPr>
                <a:solidFill>
                  <a:srgbClr val="FFFFFF"/>
                </a:solidFill>
              </a:defRPr>
            </a:lvl1pPr>
          </a:lstStyle>
          <a:p>
            <a:pPr lvl="0"/>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SECTION_TITLE_AND_DESCRIPTION">
    <p:spTree>
      <p:nvGrpSpPr>
        <p:cNvPr id="1" name=""/>
        <p:cNvGrpSpPr/>
        <p:nvPr/>
      </p:nvGrpSpPr>
      <p:grpSpPr>
        <a:xfrm>
          <a:off x="0" y="0"/>
          <a:ext cx="0" cy="0"/>
          <a:chOff x="0" y="0"/>
          <a:chExt cx="0" cy="0"/>
        </a:xfrm>
      </p:grpSpPr>
      <p:sp>
        <p:nvSpPr>
          <p:cNvPr id="54" name="Shape 54"/>
          <p:cNvSpPr/>
          <p:nvPr/>
        </p:nvSpPr>
        <p:spPr>
          <a:xfrm>
            <a:off x="4636799" y="80698"/>
            <a:ext cx="4426502" cy="4982104"/>
          </a:xfrm>
          <a:prstGeom prst="rect">
            <a:avLst/>
          </a:prstGeom>
          <a:solidFill>
            <a:srgbClr val="5E2B97"/>
          </a:solidFill>
          <a:ln w="12700">
            <a:miter lim="400000"/>
          </a:ln>
        </p:spPr>
        <p:txBody>
          <a:bodyPr lIns="0" tIns="0" rIns="0" bIns="0" anchor="ctr"/>
          <a:lstStyle/>
          <a:p>
            <a:pPr lvl="0">
              <a:defRPr>
                <a:solidFill>
                  <a:srgbClr val="000000"/>
                </a:solidFill>
                <a:latin typeface="Arial"/>
                <a:ea typeface="Arial"/>
                <a:cs typeface="Arial"/>
                <a:sym typeface="Arial"/>
              </a:defRPr>
            </a:pPr>
            <a:endParaRPr/>
          </a:p>
        </p:txBody>
      </p:sp>
      <p:sp>
        <p:nvSpPr>
          <p:cNvPr id="55" name="Shape 55"/>
          <p:cNvSpPr/>
          <p:nvPr/>
        </p:nvSpPr>
        <p:spPr>
          <a:xfrm>
            <a:off x="5029675" y="4495500"/>
            <a:ext cx="468302" cy="2"/>
          </a:xfrm>
          <a:prstGeom prst="line">
            <a:avLst/>
          </a:prstGeom>
          <a:ln w="19050">
            <a:solidFill>
              <a:srgbClr val="FFFFFF"/>
            </a:solidFill>
            <a:round/>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56" name="Shape 56"/>
          <p:cNvSpPr>
            <a:spLocks noGrp="1"/>
          </p:cNvSpPr>
          <p:nvPr>
            <p:ph type="title"/>
          </p:nvPr>
        </p:nvSpPr>
        <p:spPr>
          <a:xfrm>
            <a:off x="265500" y="0"/>
            <a:ext cx="4045200" cy="2715300"/>
          </a:xfrm>
          <a:prstGeom prst="rect">
            <a:avLst/>
          </a:prstGeom>
        </p:spPr>
        <p:txBody>
          <a:bodyPr lIns="0" tIns="0" rIns="0" bIns="0" anchor="b"/>
          <a:lstStyle>
            <a:lvl1pPr algn="ctr">
              <a:defRPr sz="3800"/>
            </a:lvl1pPr>
          </a:lstStyle>
          <a:p>
            <a:pPr lvl="0">
              <a:defRPr sz="1800"/>
            </a:pPr>
            <a:r>
              <a:rPr sz="3800"/>
              <a:t>Title Text</a:t>
            </a:r>
          </a:p>
        </p:txBody>
      </p:sp>
      <p:sp>
        <p:nvSpPr>
          <p:cNvPr id="57" name="Shape 57"/>
          <p:cNvSpPr>
            <a:spLocks noGrp="1"/>
          </p:cNvSpPr>
          <p:nvPr>
            <p:ph type="body" idx="1"/>
          </p:nvPr>
        </p:nvSpPr>
        <p:spPr>
          <a:xfrm>
            <a:off x="265500" y="2768999"/>
            <a:ext cx="4045200" cy="2374502"/>
          </a:xfrm>
          <a:prstGeom prst="rect">
            <a:avLst/>
          </a:prstGeom>
        </p:spPr>
        <p:txBody>
          <a:bodyPr lIns="0" tIns="0" rIns="0" bIns="0"/>
          <a:lstStyle>
            <a:lvl1pPr marL="0" indent="0" algn="ctr">
              <a:buClrTx/>
              <a:buSzTx/>
              <a:buFontTx/>
              <a:buNone/>
              <a:defRPr sz="2100"/>
            </a:lvl1pPr>
            <a:lvl2pPr marL="0" indent="0" algn="ctr">
              <a:buClrTx/>
              <a:buSzTx/>
              <a:buFontTx/>
              <a:buNone/>
              <a:defRPr sz="2100"/>
            </a:lvl2pPr>
            <a:lvl3pPr marL="0" indent="0" algn="ctr">
              <a:buClrTx/>
              <a:buSzTx/>
              <a:buFontTx/>
              <a:buNone/>
              <a:defRPr sz="2100"/>
            </a:lvl3pPr>
            <a:lvl4pPr marL="0" indent="0" algn="ctr">
              <a:buClrTx/>
              <a:buSzTx/>
              <a:buFontTx/>
              <a:buNone/>
              <a:defRPr sz="2100"/>
            </a:lvl4pPr>
            <a:lvl5pPr marL="0" indent="0" algn="ctr">
              <a:buClrTx/>
              <a:buSzTx/>
              <a:buFontTx/>
              <a:buNone/>
              <a:defRPr sz="2100"/>
            </a:lvl5pPr>
          </a:lstStyle>
          <a:p>
            <a:pPr lvl="0">
              <a:defRPr sz="1800"/>
            </a:pPr>
            <a:r>
              <a:rPr sz="2100"/>
              <a:t>Body Level One</a:t>
            </a:r>
          </a:p>
          <a:p>
            <a:pPr lvl="1">
              <a:defRPr sz="1800"/>
            </a:pPr>
            <a:r>
              <a:rPr sz="2100"/>
              <a:t>Body Level Two</a:t>
            </a:r>
          </a:p>
          <a:p>
            <a:pPr lvl="2">
              <a:defRPr sz="1800"/>
            </a:pPr>
            <a:r>
              <a:rPr sz="2100"/>
              <a:t>Body Level Three</a:t>
            </a:r>
          </a:p>
          <a:p>
            <a:pPr lvl="3">
              <a:defRPr sz="1800"/>
            </a:pPr>
            <a:r>
              <a:rPr sz="2100"/>
              <a:t>Body Level Four</a:t>
            </a:r>
          </a:p>
          <a:p>
            <a:pPr lvl="4">
              <a:defRPr sz="1800"/>
            </a:pPr>
            <a:r>
              <a:rPr sz="2100"/>
              <a:t>Body Level Five</a:t>
            </a:r>
          </a:p>
        </p:txBody>
      </p:sp>
      <p:sp>
        <p:nvSpPr>
          <p:cNvPr id="58" name="Shape 58"/>
          <p:cNvSpPr>
            <a:spLocks noGrp="1"/>
          </p:cNvSpPr>
          <p:nvPr>
            <p:ph type="sldNum" sz="quarter" idx="2"/>
          </p:nvPr>
        </p:nvSpPr>
        <p:spPr>
          <a:xfrm>
            <a:off x="8497999" y="4809359"/>
            <a:ext cx="548702" cy="152401"/>
          </a:xfrm>
          <a:prstGeom prst="rect">
            <a:avLst/>
          </a:prstGeom>
        </p:spPr>
        <p:txBody>
          <a:bodyPr lIns="0" tIns="0" rIns="0" bIns="0"/>
          <a:lstStyle>
            <a:lvl1pPr>
              <a:defRPr>
                <a:solidFill>
                  <a:srgbClr val="FFFFFF"/>
                </a:solidFill>
              </a:defRPr>
            </a:lvl1pPr>
          </a:lstStyle>
          <a:p>
            <a:pPr lvl="0"/>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Default">
    <p:bg>
      <p:bgPr>
        <a:solidFill>
          <a:srgbClr val="7A80FF"/>
        </a:solidFill>
        <a:effectLst/>
      </p:bgPr>
    </p:bg>
    <p:spTree>
      <p:nvGrpSpPr>
        <p:cNvPr id="1" name=""/>
        <p:cNvGrpSpPr/>
        <p:nvPr/>
      </p:nvGrpSpPr>
      <p:grpSpPr>
        <a:xfrm>
          <a:off x="0" y="0"/>
          <a:ext cx="0" cy="0"/>
          <a:chOff x="0" y="0"/>
          <a:chExt cx="0" cy="0"/>
        </a:xfrm>
      </p:grpSpPr>
      <p:sp>
        <p:nvSpPr>
          <p:cNvPr id="60" name="Shape 60"/>
          <p:cNvSpPr>
            <a:spLocks noGrp="1"/>
          </p:cNvSpPr>
          <p:nvPr>
            <p:ph type="sldNum" sz="quarter" idx="2"/>
          </p:nvPr>
        </p:nvSpPr>
        <p:spPr>
          <a:xfrm>
            <a:off x="6057900" y="4806393"/>
            <a:ext cx="1600200" cy="195579"/>
          </a:xfrm>
          <a:prstGeom prst="rect">
            <a:avLst/>
          </a:prstGeom>
        </p:spPr>
        <p:txBody>
          <a:bodyPr lIns="34289" tIns="34289" rIns="34289" bIns="34289"/>
          <a:lstStyle>
            <a:lvl1pPr>
              <a:defRPr sz="900">
                <a:solidFill>
                  <a:srgbClr val="898989"/>
                </a:solidFill>
                <a:latin typeface="Calibri"/>
                <a:ea typeface="Calibri"/>
                <a:cs typeface="Calibri"/>
                <a:sym typeface="Calibri"/>
              </a:defRPr>
            </a:lvl1pPr>
          </a:lstStyle>
          <a:p>
            <a:pPr lvl="0"/>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ECTION_HEADER">
    <p:spTree>
      <p:nvGrpSpPr>
        <p:cNvPr id="1" name=""/>
        <p:cNvGrpSpPr/>
        <p:nvPr/>
      </p:nvGrpSpPr>
      <p:grpSpPr>
        <a:xfrm>
          <a:off x="0" y="0"/>
          <a:ext cx="0" cy="0"/>
          <a:chOff x="0" y="0"/>
          <a:chExt cx="0" cy="0"/>
        </a:xfrm>
      </p:grpSpPr>
      <p:sp>
        <p:nvSpPr>
          <p:cNvPr id="11" name="Shape 11"/>
          <p:cNvSpPr/>
          <p:nvPr/>
        </p:nvSpPr>
        <p:spPr>
          <a:xfrm>
            <a:off x="80700" y="2651099"/>
            <a:ext cx="8982600" cy="2411703"/>
          </a:xfrm>
          <a:prstGeom prst="rect">
            <a:avLst/>
          </a:prstGeom>
          <a:solidFill>
            <a:srgbClr val="5E2B97"/>
          </a:solidFill>
          <a:ln w="12700">
            <a:miter lim="400000"/>
          </a:ln>
        </p:spPr>
        <p:txBody>
          <a:bodyPr lIns="0" tIns="0" rIns="0" bIns="0" anchor="ctr"/>
          <a:lstStyle/>
          <a:p>
            <a:pPr lvl="0">
              <a:defRPr>
                <a:solidFill>
                  <a:srgbClr val="000000"/>
                </a:solidFill>
                <a:latin typeface="Arial"/>
                <a:ea typeface="Arial"/>
                <a:cs typeface="Arial"/>
                <a:sym typeface="Arial"/>
              </a:defRPr>
            </a:pPr>
            <a:endParaRPr/>
          </a:p>
        </p:txBody>
      </p:sp>
      <p:sp>
        <p:nvSpPr>
          <p:cNvPr id="12" name="Shape 12"/>
          <p:cNvSpPr>
            <a:spLocks noGrp="1"/>
          </p:cNvSpPr>
          <p:nvPr>
            <p:ph type="title"/>
          </p:nvPr>
        </p:nvSpPr>
        <p:spPr>
          <a:xfrm>
            <a:off x="485873" y="1714500"/>
            <a:ext cx="8183703" cy="785701"/>
          </a:xfrm>
          <a:prstGeom prst="rect">
            <a:avLst/>
          </a:prstGeom>
        </p:spPr>
        <p:txBody>
          <a:bodyPr anchor="b"/>
          <a:lstStyle>
            <a:lvl1pPr>
              <a:defRPr sz="3600"/>
            </a:lvl1pPr>
          </a:lstStyle>
          <a:p>
            <a:pPr lvl="0">
              <a:defRPr sz="1800"/>
            </a:pPr>
            <a:r>
              <a:rPr sz="3600"/>
              <a:t>Title Text</a:t>
            </a:r>
          </a:p>
        </p:txBody>
      </p:sp>
      <p:sp>
        <p:nvSpPr>
          <p:cNvPr id="13" name="Shape 13"/>
          <p:cNvSpPr>
            <a:spLocks noGrp="1"/>
          </p:cNvSpPr>
          <p:nvPr>
            <p:ph type="sldNum" sz="quarter" idx="2"/>
          </p:nvPr>
        </p:nvSpPr>
        <p:spPr>
          <a:xfrm>
            <a:off x="8497999" y="4695442"/>
            <a:ext cx="548702" cy="380232"/>
          </a:xfrm>
          <a:prstGeom prst="rect">
            <a:avLst/>
          </a:prstGeom>
        </p:spPr>
        <p:txBody>
          <a:bodyPr/>
          <a:lstStyle>
            <a:lvl1pPr algn="l">
              <a:spcBef>
                <a:spcPts val="1200"/>
              </a:spcBef>
              <a:defRPr sz="1400">
                <a:solidFill>
                  <a:srgbClr val="000000"/>
                </a:solidFill>
                <a:latin typeface="Arial"/>
                <a:ea typeface="Arial"/>
                <a:cs typeface="Arial"/>
                <a:sym typeface="Arial"/>
              </a:defRPr>
            </a:lvl1pPr>
          </a:lstStyle>
          <a:p>
            <a:pPr lvl="0"/>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_AND_BODY">
    <p:spTree>
      <p:nvGrpSpPr>
        <p:cNvPr id="1" name=""/>
        <p:cNvGrpSpPr/>
        <p:nvPr/>
      </p:nvGrpSpPr>
      <p:grpSpPr>
        <a:xfrm>
          <a:off x="0" y="0"/>
          <a:ext cx="0" cy="0"/>
          <a:chOff x="0" y="0"/>
          <a:chExt cx="0" cy="0"/>
        </a:xfrm>
      </p:grpSpPr>
      <p:sp>
        <p:nvSpPr>
          <p:cNvPr id="15" name="Shape 15"/>
          <p:cNvSpPr>
            <a:spLocks noGrp="1"/>
          </p:cNvSpPr>
          <p:nvPr>
            <p:ph type="title"/>
          </p:nvPr>
        </p:nvSpPr>
        <p:spPr>
          <a:prstGeom prst="rect">
            <a:avLst/>
          </a:prstGeom>
        </p:spPr>
        <p:txBody>
          <a:bodyPr/>
          <a:lstStyle/>
          <a:p>
            <a:pPr lvl="0">
              <a:defRPr sz="1800"/>
            </a:pPr>
            <a:r>
              <a:rPr sz="1400"/>
              <a:t>Title Text</a:t>
            </a:r>
          </a:p>
        </p:txBody>
      </p:sp>
      <p:sp>
        <p:nvSpPr>
          <p:cNvPr id="16" name="Shape 16"/>
          <p:cNvSpPr>
            <a:spLocks noGrp="1"/>
          </p:cNvSpPr>
          <p:nvPr>
            <p:ph type="body" idx="1"/>
          </p:nvPr>
        </p:nvSpPr>
        <p:spPr>
          <a:prstGeom prst="rect">
            <a:avLst/>
          </a:prstGeom>
        </p:spPr>
        <p:txBody>
          <a:bodyPr/>
          <a:lstStyle/>
          <a:p>
            <a:pPr lvl="0">
              <a:defRPr sz="1800"/>
            </a:pPr>
            <a:r>
              <a:rPr sz="1400"/>
              <a:t>Body Level One</a:t>
            </a:r>
          </a:p>
          <a:p>
            <a:pPr lvl="1">
              <a:defRPr sz="1800"/>
            </a:pPr>
            <a:r>
              <a:rPr sz="1400"/>
              <a:t>Body Level Two</a:t>
            </a:r>
          </a:p>
          <a:p>
            <a:pPr lvl="2">
              <a:defRPr sz="1800"/>
            </a:pPr>
            <a:r>
              <a:rPr sz="1400"/>
              <a:t>Body Level Three</a:t>
            </a:r>
          </a:p>
          <a:p>
            <a:pPr lvl="3">
              <a:defRPr sz="1800"/>
            </a:pPr>
            <a:r>
              <a:rPr sz="1400"/>
              <a:t>Body Level Four</a:t>
            </a:r>
          </a:p>
          <a:p>
            <a:pPr lvl="4">
              <a:defRPr sz="1800"/>
            </a:pPr>
            <a:r>
              <a:rPr sz="1400"/>
              <a:t>Body Level Five</a:t>
            </a:r>
          </a:p>
        </p:txBody>
      </p:sp>
      <p:sp>
        <p:nvSpPr>
          <p:cNvPr id="17" name="Shape 17"/>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_AND_TWO_COLUMNS">
    <p:spTree>
      <p:nvGrpSpPr>
        <p:cNvPr id="1" name=""/>
        <p:cNvGrpSpPr/>
        <p:nvPr/>
      </p:nvGrpSpPr>
      <p:grpSpPr>
        <a:xfrm>
          <a:off x="0" y="0"/>
          <a:ext cx="0" cy="0"/>
          <a:chOff x="0" y="0"/>
          <a:chExt cx="0" cy="0"/>
        </a:xfrm>
      </p:grpSpPr>
      <p:sp>
        <p:nvSpPr>
          <p:cNvPr id="19" name="Shape 19"/>
          <p:cNvSpPr>
            <a:spLocks noGrp="1"/>
          </p:cNvSpPr>
          <p:nvPr>
            <p:ph type="title"/>
          </p:nvPr>
        </p:nvSpPr>
        <p:spPr>
          <a:prstGeom prst="rect">
            <a:avLst/>
          </a:prstGeom>
        </p:spPr>
        <p:txBody>
          <a:bodyPr/>
          <a:lstStyle/>
          <a:p>
            <a:pPr lvl="0">
              <a:defRPr sz="1800"/>
            </a:pPr>
            <a:r>
              <a:rPr sz="1400"/>
              <a:t>Title Text</a:t>
            </a:r>
          </a:p>
        </p:txBody>
      </p:sp>
      <p:sp>
        <p:nvSpPr>
          <p:cNvPr id="20" name="Shape 20"/>
          <p:cNvSpPr>
            <a:spLocks noGrp="1"/>
          </p:cNvSpPr>
          <p:nvPr>
            <p:ph type="body" idx="1"/>
          </p:nvPr>
        </p:nvSpPr>
        <p:spPr>
          <a:xfrm>
            <a:off x="311698" y="1152475"/>
            <a:ext cx="3999903" cy="3991025"/>
          </a:xfrm>
          <a:prstGeom prst="rect">
            <a:avLst/>
          </a:prstGeom>
        </p:spPr>
        <p:txBody>
          <a:bodyPr/>
          <a:lstStyle>
            <a:lvl1pPr indent="-317500"/>
            <a:lvl2pPr marL="965200" indent="-355600"/>
            <a:lvl3pPr marL="1422400" indent="-355600"/>
            <a:lvl4pPr marL="1879600" indent="-355600"/>
            <a:lvl5pPr marL="2336800" indent="-355600"/>
          </a:lstStyle>
          <a:p>
            <a:pPr lvl="0">
              <a:defRPr sz="1800"/>
            </a:pPr>
            <a:r>
              <a:rPr sz="1400"/>
              <a:t>Body Level One</a:t>
            </a:r>
          </a:p>
          <a:p>
            <a:pPr lvl="1">
              <a:defRPr sz="1800"/>
            </a:pPr>
            <a:r>
              <a:rPr sz="1400"/>
              <a:t>Body Level Two</a:t>
            </a:r>
          </a:p>
          <a:p>
            <a:pPr lvl="2">
              <a:defRPr sz="1800"/>
            </a:pPr>
            <a:r>
              <a:rPr sz="1400"/>
              <a:t>Body Level Three</a:t>
            </a:r>
          </a:p>
          <a:p>
            <a:pPr lvl="3">
              <a:defRPr sz="1800"/>
            </a:pPr>
            <a:r>
              <a:rPr sz="1400"/>
              <a:t>Body Level Four</a:t>
            </a:r>
          </a:p>
          <a:p>
            <a:pPr lvl="4">
              <a:defRPr sz="1800"/>
            </a:pPr>
            <a:r>
              <a:rPr sz="1400"/>
              <a:t>Body Level Five</a:t>
            </a:r>
          </a:p>
        </p:txBody>
      </p:sp>
      <p:sp>
        <p:nvSpPr>
          <p:cNvPr id="21" name="Shape 21"/>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_ONLY">
    <p:spTree>
      <p:nvGrpSpPr>
        <p:cNvPr id="1" name=""/>
        <p:cNvGrpSpPr/>
        <p:nvPr/>
      </p:nvGrpSpPr>
      <p:grpSpPr>
        <a:xfrm>
          <a:off x="0" y="0"/>
          <a:ext cx="0" cy="0"/>
          <a:chOff x="0" y="0"/>
          <a:chExt cx="0" cy="0"/>
        </a:xfrm>
      </p:grpSpPr>
      <p:sp>
        <p:nvSpPr>
          <p:cNvPr id="23" name="Shape 23"/>
          <p:cNvSpPr>
            <a:spLocks noGrp="1"/>
          </p:cNvSpPr>
          <p:nvPr>
            <p:ph type="title"/>
          </p:nvPr>
        </p:nvSpPr>
        <p:spPr>
          <a:xfrm>
            <a:off x="311698" y="445025"/>
            <a:ext cx="8520603" cy="1383775"/>
          </a:xfrm>
          <a:prstGeom prst="rect">
            <a:avLst/>
          </a:prstGeom>
        </p:spPr>
        <p:txBody>
          <a:bodyPr/>
          <a:lstStyle/>
          <a:p>
            <a:pPr lvl="0">
              <a:defRPr sz="1800"/>
            </a:pPr>
            <a:r>
              <a:rPr sz="1400"/>
              <a:t>Title Text</a:t>
            </a:r>
          </a:p>
        </p:txBody>
      </p:sp>
      <p:sp>
        <p:nvSpPr>
          <p:cNvPr id="24" name="Shape 24"/>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ONE_COLUMN_TEXT">
    <p:spTree>
      <p:nvGrpSpPr>
        <p:cNvPr id="1" name=""/>
        <p:cNvGrpSpPr/>
        <p:nvPr/>
      </p:nvGrpSpPr>
      <p:grpSpPr>
        <a:xfrm>
          <a:off x="0" y="0"/>
          <a:ext cx="0" cy="0"/>
          <a:chOff x="0" y="0"/>
          <a:chExt cx="0" cy="0"/>
        </a:xfrm>
      </p:grpSpPr>
      <p:sp>
        <p:nvSpPr>
          <p:cNvPr id="26" name="Shape 26"/>
          <p:cNvSpPr>
            <a:spLocks noGrp="1"/>
          </p:cNvSpPr>
          <p:nvPr>
            <p:ph type="title"/>
          </p:nvPr>
        </p:nvSpPr>
        <p:spPr>
          <a:xfrm>
            <a:off x="311698" y="0"/>
            <a:ext cx="2808003" cy="1311300"/>
          </a:xfrm>
          <a:prstGeom prst="rect">
            <a:avLst/>
          </a:prstGeom>
        </p:spPr>
        <p:txBody>
          <a:bodyPr anchor="b"/>
          <a:lstStyle>
            <a:lvl1pPr>
              <a:defRPr sz="2400"/>
            </a:lvl1pPr>
          </a:lstStyle>
          <a:p>
            <a:pPr lvl="0">
              <a:defRPr sz="1800"/>
            </a:pPr>
            <a:r>
              <a:rPr sz="2400"/>
              <a:t>Title Text</a:t>
            </a:r>
          </a:p>
        </p:txBody>
      </p:sp>
      <p:sp>
        <p:nvSpPr>
          <p:cNvPr id="27" name="Shape 27"/>
          <p:cNvSpPr>
            <a:spLocks noGrp="1"/>
          </p:cNvSpPr>
          <p:nvPr>
            <p:ph type="body" idx="1"/>
          </p:nvPr>
        </p:nvSpPr>
        <p:spPr>
          <a:xfrm>
            <a:off x="311698" y="1389598"/>
            <a:ext cx="2808003" cy="3753903"/>
          </a:xfrm>
          <a:prstGeom prst="rect">
            <a:avLst/>
          </a:prstGeom>
        </p:spPr>
        <p:txBody>
          <a:bodyPr/>
          <a:lstStyle>
            <a:lvl1pPr indent="-304800">
              <a:buSzPts val="1200"/>
              <a:defRPr sz="1200"/>
            </a:lvl1pPr>
            <a:lvl2pPr indent="-304800">
              <a:buSzPts val="1200"/>
              <a:defRPr sz="1200"/>
            </a:lvl2pPr>
            <a:lvl3pPr indent="-304800">
              <a:buSzPts val="1200"/>
              <a:defRPr sz="1200"/>
            </a:lvl3pPr>
            <a:lvl4pPr indent="-304800">
              <a:buSzPts val="1200"/>
              <a:defRPr sz="1200"/>
            </a:lvl4pPr>
            <a:lvl5pPr indent="-304800">
              <a:buSzPts val="1200"/>
              <a:defRPr sz="1200"/>
            </a:lvl5pPr>
          </a:lstStyle>
          <a:p>
            <a:pPr lvl="0">
              <a:defRPr sz="1800"/>
            </a:pPr>
            <a:r>
              <a:rPr sz="1200"/>
              <a:t>Body Level One</a:t>
            </a:r>
          </a:p>
          <a:p>
            <a:pPr lvl="1">
              <a:defRPr sz="1800"/>
            </a:pPr>
            <a:r>
              <a:rPr sz="1200"/>
              <a:t>Body Level Two</a:t>
            </a:r>
          </a:p>
          <a:p>
            <a:pPr lvl="2">
              <a:defRPr sz="1800"/>
            </a:pPr>
            <a:r>
              <a:rPr sz="1200"/>
              <a:t>Body Level Three</a:t>
            </a:r>
          </a:p>
          <a:p>
            <a:pPr lvl="3">
              <a:defRPr sz="1800"/>
            </a:pPr>
            <a:r>
              <a:rPr sz="1200"/>
              <a:t>Body Level Four</a:t>
            </a:r>
          </a:p>
          <a:p>
            <a:pPr lvl="4">
              <a:defRPr sz="1800"/>
            </a:pPr>
            <a:r>
              <a:rPr sz="1200"/>
              <a:t>Body Level Five</a:t>
            </a:r>
          </a:p>
        </p:txBody>
      </p:sp>
      <p:sp>
        <p:nvSpPr>
          <p:cNvPr id="28" name="Shape 28"/>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MAIN_POINT">
    <p:bg>
      <p:bgPr>
        <a:solidFill>
          <a:srgbClr val="5E2B97"/>
        </a:solidFill>
        <a:effectLst/>
      </p:bgPr>
    </p:bg>
    <p:spTree>
      <p:nvGrpSpPr>
        <p:cNvPr id="1" name=""/>
        <p:cNvGrpSpPr/>
        <p:nvPr/>
      </p:nvGrpSpPr>
      <p:grpSpPr>
        <a:xfrm>
          <a:off x="0" y="0"/>
          <a:ext cx="0" cy="0"/>
          <a:chOff x="0" y="0"/>
          <a:chExt cx="0" cy="0"/>
        </a:xfrm>
      </p:grpSpPr>
      <p:sp>
        <p:nvSpPr>
          <p:cNvPr id="30" name="Shape 30"/>
          <p:cNvSpPr>
            <a:spLocks noGrp="1"/>
          </p:cNvSpPr>
          <p:nvPr>
            <p:ph type="title"/>
          </p:nvPr>
        </p:nvSpPr>
        <p:spPr>
          <a:xfrm>
            <a:off x="490250" y="526348"/>
            <a:ext cx="5604001" cy="4090803"/>
          </a:xfrm>
          <a:prstGeom prst="rect">
            <a:avLst/>
          </a:prstGeom>
        </p:spPr>
        <p:txBody>
          <a:bodyPr anchor="ctr"/>
          <a:lstStyle>
            <a:lvl1pPr>
              <a:defRPr sz="4800">
                <a:solidFill>
                  <a:srgbClr val="FFFFFF"/>
                </a:solidFill>
              </a:defRPr>
            </a:lvl1pPr>
          </a:lstStyle>
          <a:p>
            <a:pPr lvl="0">
              <a:defRPr sz="1800">
                <a:solidFill>
                  <a:srgbClr val="000000"/>
                </a:solidFill>
              </a:defRPr>
            </a:pPr>
            <a:r>
              <a:rPr sz="4800">
                <a:solidFill>
                  <a:srgbClr val="FFFFFF"/>
                </a:solidFill>
              </a:rPr>
              <a:t>Title Text</a:t>
            </a:r>
          </a:p>
        </p:txBody>
      </p:sp>
      <p:sp>
        <p:nvSpPr>
          <p:cNvPr id="31" name="Shape 31"/>
          <p:cNvSpPr>
            <a:spLocks noGrp="1"/>
          </p:cNvSpPr>
          <p:nvPr>
            <p:ph type="sldNum" sz="quarter" idx="2"/>
          </p:nvPr>
        </p:nvSpPr>
        <p:spPr>
          <a:xfrm>
            <a:off x="8497999" y="4695442"/>
            <a:ext cx="548702" cy="380232"/>
          </a:xfrm>
          <a:prstGeom prst="rect">
            <a:avLst/>
          </a:prstGeom>
        </p:spPr>
        <p:txBody>
          <a:bodyPr/>
          <a:lstStyle>
            <a:lvl1pPr algn="l">
              <a:spcBef>
                <a:spcPts val="1200"/>
              </a:spcBef>
              <a:defRPr sz="1400">
                <a:solidFill>
                  <a:srgbClr val="000000"/>
                </a:solidFill>
                <a:latin typeface="Arial"/>
                <a:ea typeface="Arial"/>
                <a:cs typeface="Arial"/>
                <a:sym typeface="Arial"/>
              </a:defRPr>
            </a:lvl1pPr>
          </a:lstStyle>
          <a:p>
            <a:pPr lvl="0"/>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1_SECTION_TITLE_AND_DESCRIPTION">
    <p:spTree>
      <p:nvGrpSpPr>
        <p:cNvPr id="1" name=""/>
        <p:cNvGrpSpPr/>
        <p:nvPr/>
      </p:nvGrpSpPr>
      <p:grpSpPr>
        <a:xfrm>
          <a:off x="0" y="0"/>
          <a:ext cx="0" cy="0"/>
          <a:chOff x="0" y="0"/>
          <a:chExt cx="0" cy="0"/>
        </a:xfrm>
      </p:grpSpPr>
      <p:sp>
        <p:nvSpPr>
          <p:cNvPr id="33" name="Shape 33"/>
          <p:cNvSpPr/>
          <p:nvPr/>
        </p:nvSpPr>
        <p:spPr>
          <a:xfrm>
            <a:off x="4636799" y="80698"/>
            <a:ext cx="4426502" cy="4982104"/>
          </a:xfrm>
          <a:prstGeom prst="rect">
            <a:avLst/>
          </a:prstGeom>
          <a:solidFill>
            <a:srgbClr val="5E2B97"/>
          </a:solidFill>
          <a:ln w="12700">
            <a:miter lim="400000"/>
          </a:ln>
        </p:spPr>
        <p:txBody>
          <a:bodyPr lIns="0" tIns="0" rIns="0" bIns="0" anchor="ctr"/>
          <a:lstStyle/>
          <a:p>
            <a:pPr lvl="0">
              <a:defRPr>
                <a:solidFill>
                  <a:srgbClr val="000000"/>
                </a:solidFill>
                <a:latin typeface="Arial"/>
                <a:ea typeface="Arial"/>
                <a:cs typeface="Arial"/>
                <a:sym typeface="Arial"/>
              </a:defRPr>
            </a:pPr>
            <a:endParaRPr/>
          </a:p>
        </p:txBody>
      </p:sp>
      <p:sp>
        <p:nvSpPr>
          <p:cNvPr id="34" name="Shape 34"/>
          <p:cNvSpPr/>
          <p:nvPr/>
        </p:nvSpPr>
        <p:spPr>
          <a:xfrm>
            <a:off x="5029675" y="4495500"/>
            <a:ext cx="468302" cy="2"/>
          </a:xfrm>
          <a:prstGeom prst="line">
            <a:avLst/>
          </a:prstGeom>
          <a:ln w="19050">
            <a:solidFill>
              <a:srgbClr val="FFFFFF"/>
            </a:solidFill>
            <a:round/>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35" name="Shape 35"/>
          <p:cNvSpPr>
            <a:spLocks noGrp="1"/>
          </p:cNvSpPr>
          <p:nvPr>
            <p:ph type="title"/>
          </p:nvPr>
        </p:nvSpPr>
        <p:spPr>
          <a:xfrm>
            <a:off x="265500" y="0"/>
            <a:ext cx="4045200" cy="2715300"/>
          </a:xfrm>
          <a:prstGeom prst="rect">
            <a:avLst/>
          </a:prstGeom>
        </p:spPr>
        <p:txBody>
          <a:bodyPr anchor="b"/>
          <a:lstStyle>
            <a:lvl1pPr algn="ctr">
              <a:defRPr sz="3800"/>
            </a:lvl1pPr>
          </a:lstStyle>
          <a:p>
            <a:pPr lvl="0">
              <a:defRPr sz="1800"/>
            </a:pPr>
            <a:r>
              <a:rPr sz="3800"/>
              <a:t>Title Text</a:t>
            </a:r>
          </a:p>
        </p:txBody>
      </p:sp>
      <p:sp>
        <p:nvSpPr>
          <p:cNvPr id="36" name="Shape 36"/>
          <p:cNvSpPr>
            <a:spLocks noGrp="1"/>
          </p:cNvSpPr>
          <p:nvPr>
            <p:ph type="body" idx="1"/>
          </p:nvPr>
        </p:nvSpPr>
        <p:spPr>
          <a:xfrm>
            <a:off x="265500" y="2768999"/>
            <a:ext cx="4045200" cy="2374502"/>
          </a:xfrm>
          <a:prstGeom prst="rect">
            <a:avLst/>
          </a:prstGeom>
        </p:spPr>
        <p:txBody>
          <a:bodyPr/>
          <a:lstStyle>
            <a:lvl1pPr marL="0" indent="0" algn="ctr">
              <a:buClrTx/>
              <a:buSzTx/>
              <a:buFontTx/>
              <a:buNone/>
              <a:defRPr sz="2100"/>
            </a:lvl1pPr>
            <a:lvl2pPr marL="0" indent="0" algn="ctr">
              <a:buClrTx/>
              <a:buSzTx/>
              <a:buFontTx/>
              <a:buNone/>
              <a:defRPr sz="2100"/>
            </a:lvl2pPr>
            <a:lvl3pPr marL="0" indent="0" algn="ctr">
              <a:buClrTx/>
              <a:buSzTx/>
              <a:buFontTx/>
              <a:buNone/>
              <a:defRPr sz="2100"/>
            </a:lvl3pPr>
            <a:lvl4pPr marL="0" indent="0" algn="ctr">
              <a:buClrTx/>
              <a:buSzTx/>
              <a:buFontTx/>
              <a:buNone/>
              <a:defRPr sz="2100"/>
            </a:lvl4pPr>
            <a:lvl5pPr marL="0" indent="0" algn="ctr">
              <a:buClrTx/>
              <a:buSzTx/>
              <a:buFontTx/>
              <a:buNone/>
              <a:defRPr sz="2100"/>
            </a:lvl5pPr>
          </a:lstStyle>
          <a:p>
            <a:pPr lvl="0">
              <a:defRPr sz="1800"/>
            </a:pPr>
            <a:r>
              <a:rPr sz="2100"/>
              <a:t>Body Level One</a:t>
            </a:r>
          </a:p>
          <a:p>
            <a:pPr lvl="1">
              <a:defRPr sz="1800"/>
            </a:pPr>
            <a:r>
              <a:rPr sz="2100"/>
              <a:t>Body Level Two</a:t>
            </a:r>
          </a:p>
          <a:p>
            <a:pPr lvl="2">
              <a:defRPr sz="1800"/>
            </a:pPr>
            <a:r>
              <a:rPr sz="2100"/>
              <a:t>Body Level Three</a:t>
            </a:r>
          </a:p>
          <a:p>
            <a:pPr lvl="3">
              <a:defRPr sz="1800"/>
            </a:pPr>
            <a:r>
              <a:rPr sz="2100"/>
              <a:t>Body Level Four</a:t>
            </a:r>
          </a:p>
          <a:p>
            <a:pPr lvl="4">
              <a:defRPr sz="1800"/>
            </a:pPr>
            <a:r>
              <a:rPr sz="2100"/>
              <a:t>Body Level Five</a:t>
            </a:r>
          </a:p>
        </p:txBody>
      </p:sp>
      <p:sp>
        <p:nvSpPr>
          <p:cNvPr id="37" name="Shape 37"/>
          <p:cNvSpPr>
            <a:spLocks noGrp="1"/>
          </p:cNvSpPr>
          <p:nvPr>
            <p:ph type="sldNum" sz="quarter" idx="2"/>
          </p:nvPr>
        </p:nvSpPr>
        <p:spPr>
          <a:xfrm>
            <a:off x="8497999" y="4695442"/>
            <a:ext cx="548702" cy="380232"/>
          </a:xfrm>
          <a:prstGeom prst="rect">
            <a:avLst/>
          </a:prstGeom>
        </p:spPr>
        <p:txBody>
          <a:bodyPr/>
          <a:lstStyle>
            <a:lvl1pPr algn="l">
              <a:spcBef>
                <a:spcPts val="1200"/>
              </a:spcBef>
              <a:defRPr sz="1400">
                <a:solidFill>
                  <a:srgbClr val="000000"/>
                </a:solidFill>
                <a:latin typeface="Arial"/>
                <a:ea typeface="Arial"/>
                <a:cs typeface="Arial"/>
                <a:sym typeface="Arial"/>
              </a:defRPr>
            </a:lvl1pPr>
          </a:lstStyle>
          <a:p>
            <a:pPr lvl="0"/>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CAPTION_ONLY">
    <p:spTree>
      <p:nvGrpSpPr>
        <p:cNvPr id="1" name=""/>
        <p:cNvGrpSpPr/>
        <p:nvPr/>
      </p:nvGrpSpPr>
      <p:grpSpPr>
        <a:xfrm>
          <a:off x="0" y="0"/>
          <a:ext cx="0" cy="0"/>
          <a:chOff x="0" y="0"/>
          <a:chExt cx="0" cy="0"/>
        </a:xfrm>
      </p:grpSpPr>
      <p:sp>
        <p:nvSpPr>
          <p:cNvPr id="39" name="Shape 39"/>
          <p:cNvSpPr>
            <a:spLocks noGrp="1"/>
          </p:cNvSpPr>
          <p:nvPr>
            <p:ph type="body" idx="1"/>
          </p:nvPr>
        </p:nvSpPr>
        <p:spPr>
          <a:xfrm>
            <a:off x="311698" y="3922750"/>
            <a:ext cx="5998804" cy="1220752"/>
          </a:xfrm>
          <a:prstGeom prst="rect">
            <a:avLst/>
          </a:prstGeom>
        </p:spPr>
        <p:txBody>
          <a:bodyPr anchor="ctr"/>
          <a:lstStyle>
            <a:lvl1pPr marL="0" indent="228600">
              <a:buClrTx/>
              <a:buSzTx/>
              <a:buFontTx/>
              <a:buNone/>
              <a:defRPr sz="2100"/>
            </a:lvl1pPr>
            <a:lvl2pPr marL="0" indent="0">
              <a:buClrTx/>
              <a:buSzTx/>
              <a:buFontTx/>
              <a:buNone/>
              <a:defRPr sz="2100"/>
            </a:lvl2pPr>
            <a:lvl3pPr marL="0" indent="0">
              <a:buClrTx/>
              <a:buSzTx/>
              <a:buFontTx/>
              <a:buNone/>
              <a:defRPr sz="2100"/>
            </a:lvl3pPr>
            <a:lvl4pPr marL="0" indent="0">
              <a:buClrTx/>
              <a:buSzTx/>
              <a:buFontTx/>
              <a:buNone/>
              <a:defRPr sz="2100"/>
            </a:lvl4pPr>
            <a:lvl5pPr marL="0" indent="0">
              <a:buClrTx/>
              <a:buSzTx/>
              <a:buFontTx/>
              <a:buNone/>
              <a:defRPr sz="2100"/>
            </a:lvl5pPr>
          </a:lstStyle>
          <a:p>
            <a:pPr lvl="0">
              <a:defRPr sz="1800"/>
            </a:pPr>
            <a:r>
              <a:rPr sz="2100"/>
              <a:t>Body Level One</a:t>
            </a:r>
          </a:p>
          <a:p>
            <a:pPr lvl="1">
              <a:defRPr sz="1800"/>
            </a:pPr>
            <a:r>
              <a:rPr sz="2100"/>
              <a:t>Body Level Two</a:t>
            </a:r>
          </a:p>
          <a:p>
            <a:pPr lvl="2">
              <a:defRPr sz="1800"/>
            </a:pPr>
            <a:r>
              <a:rPr sz="2100"/>
              <a:t>Body Level Three</a:t>
            </a:r>
          </a:p>
          <a:p>
            <a:pPr lvl="3">
              <a:defRPr sz="1800"/>
            </a:pPr>
            <a:r>
              <a:rPr sz="2100"/>
              <a:t>Body Level Four</a:t>
            </a:r>
          </a:p>
          <a:p>
            <a:pPr lvl="4">
              <a:defRPr sz="1800"/>
            </a:pPr>
            <a:r>
              <a:rPr sz="2100"/>
              <a:t>Body Level Five</a:t>
            </a:r>
          </a:p>
        </p:txBody>
      </p:sp>
      <p:sp>
        <p:nvSpPr>
          <p:cNvPr id="40" name="Shape 40"/>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311698" y="445025"/>
            <a:ext cx="8520603" cy="707452"/>
          </a:xfrm>
          <a:prstGeom prst="rect">
            <a:avLst/>
          </a:prstGeom>
          <a:ln w="12700">
            <a:miter lim="400000"/>
          </a:ln>
          <a:extLst>
            <a:ext uri="{C572A759-6A51-4108-AA02-DFA0A04FC94B}">
              <ma14:wrappingTextBoxFlag xmlns:ma14="http://schemas.microsoft.com/office/mac/drawingml/2011/main" xmlns="" val="1"/>
            </a:ext>
          </a:extLst>
        </p:spPr>
        <p:txBody>
          <a:bodyPr lIns="91423" tIns="91423" rIns="91423" bIns="91423"/>
          <a:lstStyle/>
          <a:p>
            <a:pPr lvl="0">
              <a:defRPr sz="1800"/>
            </a:pPr>
            <a:r>
              <a:rPr sz="1400"/>
              <a:t>Title Text</a:t>
            </a:r>
          </a:p>
        </p:txBody>
      </p:sp>
      <p:sp>
        <p:nvSpPr>
          <p:cNvPr id="3" name="Shape 3"/>
          <p:cNvSpPr>
            <a:spLocks noGrp="1"/>
          </p:cNvSpPr>
          <p:nvPr>
            <p:ph type="body" idx="1"/>
          </p:nvPr>
        </p:nvSpPr>
        <p:spPr>
          <a:xfrm>
            <a:off x="311698" y="1152475"/>
            <a:ext cx="8520603" cy="3991025"/>
          </a:xfrm>
          <a:prstGeom prst="rect">
            <a:avLst/>
          </a:prstGeom>
          <a:ln w="12700">
            <a:miter lim="400000"/>
          </a:ln>
          <a:extLst>
            <a:ext uri="{C572A759-6A51-4108-AA02-DFA0A04FC94B}">
              <ma14:wrappingTextBoxFlag xmlns:ma14="http://schemas.microsoft.com/office/mac/drawingml/2011/main" xmlns="" val="1"/>
            </a:ext>
          </a:extLst>
        </p:spPr>
        <p:txBody>
          <a:bodyPr lIns="91423" tIns="91423" rIns="91423" bIns="91423"/>
          <a:lstStyle/>
          <a:p>
            <a:pPr lvl="0">
              <a:defRPr sz="1800"/>
            </a:pPr>
            <a:r>
              <a:rPr sz="1400"/>
              <a:t>Body Level One</a:t>
            </a:r>
          </a:p>
          <a:p>
            <a:pPr lvl="1">
              <a:defRPr sz="1800"/>
            </a:pPr>
            <a:r>
              <a:rPr sz="1400"/>
              <a:t>Body Level Two</a:t>
            </a:r>
          </a:p>
          <a:p>
            <a:pPr lvl="2">
              <a:defRPr sz="1800"/>
            </a:pPr>
            <a:r>
              <a:rPr sz="1400"/>
              <a:t>Body Level Three</a:t>
            </a:r>
          </a:p>
          <a:p>
            <a:pPr lvl="3">
              <a:defRPr sz="1800"/>
            </a:pPr>
            <a:r>
              <a:rPr sz="1400"/>
              <a:t>Body Level Four</a:t>
            </a:r>
          </a:p>
          <a:p>
            <a:pPr lvl="4">
              <a:defRPr sz="1800"/>
            </a:pPr>
            <a:r>
              <a:rPr sz="1400"/>
              <a:t>Body Level Five</a:t>
            </a:r>
          </a:p>
        </p:txBody>
      </p:sp>
      <p:sp>
        <p:nvSpPr>
          <p:cNvPr id="4" name="Shape 4"/>
          <p:cNvSpPr>
            <a:spLocks noGrp="1"/>
          </p:cNvSpPr>
          <p:nvPr>
            <p:ph type="sldNum" sz="quarter" idx="2"/>
          </p:nvPr>
        </p:nvSpPr>
        <p:spPr>
          <a:xfrm>
            <a:off x="8497999" y="4717934"/>
            <a:ext cx="548702" cy="335249"/>
          </a:xfrm>
          <a:prstGeom prst="rect">
            <a:avLst/>
          </a:prstGeom>
          <a:ln w="12700">
            <a:miter lim="400000"/>
          </a:ln>
        </p:spPr>
        <p:txBody>
          <a:bodyPr lIns="91423" tIns="91423" rIns="91423" bIns="91423" anchor="ctr">
            <a:spAutoFit/>
          </a:bodyPr>
          <a:lstStyle>
            <a:lvl1pPr algn="r">
              <a:defRPr sz="1000">
                <a:solidFill>
                  <a:srgbClr val="7F7F7F"/>
                </a:solidFill>
                <a:latin typeface="Source Sans Pro"/>
                <a:ea typeface="Source Sans Pro"/>
                <a:cs typeface="Source Sans Pro"/>
                <a:sym typeface="Source Sans Pro"/>
              </a:defRPr>
            </a:lvl1pPr>
          </a:lstStyle>
          <a:p>
            <a:pPr lvl="0"/>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txStyles>
    <p:titleStyle>
      <a:lvl1pPr>
        <a:defRPr sz="1400">
          <a:latin typeface="Arial"/>
          <a:ea typeface="Arial"/>
          <a:cs typeface="Arial"/>
          <a:sym typeface="Arial"/>
        </a:defRPr>
      </a:lvl1pPr>
      <a:lvl2pPr>
        <a:defRPr sz="1400">
          <a:latin typeface="Arial"/>
          <a:ea typeface="Arial"/>
          <a:cs typeface="Arial"/>
          <a:sym typeface="Arial"/>
        </a:defRPr>
      </a:lvl2pPr>
      <a:lvl3pPr>
        <a:defRPr sz="1400">
          <a:latin typeface="Arial"/>
          <a:ea typeface="Arial"/>
          <a:cs typeface="Arial"/>
          <a:sym typeface="Arial"/>
        </a:defRPr>
      </a:lvl3pPr>
      <a:lvl4pPr>
        <a:defRPr sz="1400">
          <a:latin typeface="Arial"/>
          <a:ea typeface="Arial"/>
          <a:cs typeface="Arial"/>
          <a:sym typeface="Arial"/>
        </a:defRPr>
      </a:lvl4pPr>
      <a:lvl5pPr>
        <a:defRPr sz="1400">
          <a:latin typeface="Arial"/>
          <a:ea typeface="Arial"/>
          <a:cs typeface="Arial"/>
          <a:sym typeface="Arial"/>
        </a:defRPr>
      </a:lvl5pPr>
      <a:lvl6pPr>
        <a:defRPr sz="1400">
          <a:latin typeface="Arial"/>
          <a:ea typeface="Arial"/>
          <a:cs typeface="Arial"/>
          <a:sym typeface="Arial"/>
        </a:defRPr>
      </a:lvl6pPr>
      <a:lvl7pPr>
        <a:defRPr sz="1400">
          <a:latin typeface="Arial"/>
          <a:ea typeface="Arial"/>
          <a:cs typeface="Arial"/>
          <a:sym typeface="Arial"/>
        </a:defRPr>
      </a:lvl7pPr>
      <a:lvl8pPr>
        <a:defRPr sz="1400">
          <a:latin typeface="Arial"/>
          <a:ea typeface="Arial"/>
          <a:cs typeface="Arial"/>
          <a:sym typeface="Arial"/>
        </a:defRPr>
      </a:lvl8pPr>
      <a:lvl9pPr>
        <a:defRPr sz="1400">
          <a:latin typeface="Arial"/>
          <a:ea typeface="Arial"/>
          <a:cs typeface="Arial"/>
          <a:sym typeface="Arial"/>
        </a:defRPr>
      </a:lvl9pPr>
    </p:titleStyle>
    <p:bodyStyle>
      <a:lvl1pPr marL="457200" indent="-342900">
        <a:buClr>
          <a:srgbClr val="000000"/>
        </a:buClr>
        <a:buSzPts val="1400"/>
        <a:buFont typeface="Arial"/>
        <a:buChar char="●"/>
        <a:defRPr sz="1400">
          <a:latin typeface="Arial"/>
          <a:ea typeface="Arial"/>
          <a:cs typeface="Arial"/>
          <a:sym typeface="Arial"/>
        </a:defRPr>
      </a:lvl1pPr>
      <a:lvl2pPr marL="914400" indent="-317500">
        <a:buClr>
          <a:srgbClr val="000000"/>
        </a:buClr>
        <a:buSzPts val="1400"/>
        <a:buFont typeface="Arial"/>
        <a:buChar char="○"/>
        <a:defRPr sz="1400">
          <a:latin typeface="Arial"/>
          <a:ea typeface="Arial"/>
          <a:cs typeface="Arial"/>
          <a:sym typeface="Arial"/>
        </a:defRPr>
      </a:lvl2pPr>
      <a:lvl3pPr marL="1371600" indent="-317500">
        <a:buClr>
          <a:srgbClr val="000000"/>
        </a:buClr>
        <a:buSzPts val="1400"/>
        <a:buFont typeface="Arial"/>
        <a:buChar char="■"/>
        <a:defRPr sz="1400">
          <a:latin typeface="Arial"/>
          <a:ea typeface="Arial"/>
          <a:cs typeface="Arial"/>
          <a:sym typeface="Arial"/>
        </a:defRPr>
      </a:lvl3pPr>
      <a:lvl4pPr marL="1828800" indent="-317500">
        <a:buClr>
          <a:srgbClr val="000000"/>
        </a:buClr>
        <a:buSzPts val="1400"/>
        <a:buFont typeface="Arial"/>
        <a:buChar char="●"/>
        <a:defRPr sz="1400">
          <a:latin typeface="Arial"/>
          <a:ea typeface="Arial"/>
          <a:cs typeface="Arial"/>
          <a:sym typeface="Arial"/>
        </a:defRPr>
      </a:lvl4pPr>
      <a:lvl5pPr marL="2286000" indent="-317500">
        <a:buClr>
          <a:srgbClr val="000000"/>
        </a:buClr>
        <a:buSzPts val="1400"/>
        <a:buFont typeface="Arial"/>
        <a:buChar char="○"/>
        <a:defRPr sz="1400">
          <a:latin typeface="Arial"/>
          <a:ea typeface="Arial"/>
          <a:cs typeface="Arial"/>
          <a:sym typeface="Arial"/>
        </a:defRPr>
      </a:lvl5pPr>
      <a:lvl6pPr marL="2743200" indent="-317500">
        <a:buClr>
          <a:srgbClr val="000000"/>
        </a:buClr>
        <a:buSzPts val="1400"/>
        <a:buFont typeface="Arial"/>
        <a:buChar char="■"/>
        <a:defRPr sz="1400">
          <a:latin typeface="Arial"/>
          <a:ea typeface="Arial"/>
          <a:cs typeface="Arial"/>
          <a:sym typeface="Arial"/>
        </a:defRPr>
      </a:lvl6pPr>
      <a:lvl7pPr marL="3200400" indent="-317500">
        <a:buClr>
          <a:srgbClr val="000000"/>
        </a:buClr>
        <a:buSzPts val="1400"/>
        <a:buFont typeface="Arial"/>
        <a:buChar char="●"/>
        <a:defRPr sz="1400">
          <a:latin typeface="Arial"/>
          <a:ea typeface="Arial"/>
          <a:cs typeface="Arial"/>
          <a:sym typeface="Arial"/>
        </a:defRPr>
      </a:lvl7pPr>
      <a:lvl8pPr marL="3657600" indent="-317500">
        <a:buClr>
          <a:srgbClr val="000000"/>
        </a:buClr>
        <a:buSzPts val="1400"/>
        <a:buFont typeface="Arial"/>
        <a:buChar char="○"/>
        <a:defRPr sz="1400">
          <a:latin typeface="Arial"/>
          <a:ea typeface="Arial"/>
          <a:cs typeface="Arial"/>
          <a:sym typeface="Arial"/>
        </a:defRPr>
      </a:lvl8pPr>
      <a:lvl9pPr marL="4114800" indent="-317500">
        <a:buClr>
          <a:srgbClr val="000000"/>
        </a:buClr>
        <a:buSzPts val="1400"/>
        <a:buFont typeface="Arial"/>
        <a:buChar char="■"/>
        <a:defRPr sz="1400">
          <a:latin typeface="Arial"/>
          <a:ea typeface="Arial"/>
          <a:cs typeface="Arial"/>
          <a:sym typeface="Arial"/>
        </a:defRPr>
      </a:lvl9pPr>
    </p:bodyStyle>
    <p:otherStyle>
      <a:lvl1pPr algn="r">
        <a:defRPr sz="1000">
          <a:solidFill>
            <a:schemeClr val="tx1"/>
          </a:solidFill>
          <a:latin typeface="+mn-lt"/>
          <a:ea typeface="+mn-ea"/>
          <a:cs typeface="+mn-cs"/>
          <a:sym typeface="Source Sans Pro"/>
        </a:defRPr>
      </a:lvl1pPr>
      <a:lvl2pPr algn="r">
        <a:defRPr sz="1000">
          <a:solidFill>
            <a:schemeClr val="tx1"/>
          </a:solidFill>
          <a:latin typeface="+mn-lt"/>
          <a:ea typeface="+mn-ea"/>
          <a:cs typeface="+mn-cs"/>
          <a:sym typeface="Source Sans Pro"/>
        </a:defRPr>
      </a:lvl2pPr>
      <a:lvl3pPr algn="r">
        <a:defRPr sz="1000">
          <a:solidFill>
            <a:schemeClr val="tx1"/>
          </a:solidFill>
          <a:latin typeface="+mn-lt"/>
          <a:ea typeface="+mn-ea"/>
          <a:cs typeface="+mn-cs"/>
          <a:sym typeface="Source Sans Pro"/>
        </a:defRPr>
      </a:lvl3pPr>
      <a:lvl4pPr algn="r">
        <a:defRPr sz="1000">
          <a:solidFill>
            <a:schemeClr val="tx1"/>
          </a:solidFill>
          <a:latin typeface="+mn-lt"/>
          <a:ea typeface="+mn-ea"/>
          <a:cs typeface="+mn-cs"/>
          <a:sym typeface="Source Sans Pro"/>
        </a:defRPr>
      </a:lvl4pPr>
      <a:lvl5pPr algn="r">
        <a:defRPr sz="1000">
          <a:solidFill>
            <a:schemeClr val="tx1"/>
          </a:solidFill>
          <a:latin typeface="+mn-lt"/>
          <a:ea typeface="+mn-ea"/>
          <a:cs typeface="+mn-cs"/>
          <a:sym typeface="Source Sans Pro"/>
        </a:defRPr>
      </a:lvl5pPr>
      <a:lvl6pPr algn="r">
        <a:defRPr sz="1000">
          <a:solidFill>
            <a:schemeClr val="tx1"/>
          </a:solidFill>
          <a:latin typeface="+mn-lt"/>
          <a:ea typeface="+mn-ea"/>
          <a:cs typeface="+mn-cs"/>
          <a:sym typeface="Source Sans Pro"/>
        </a:defRPr>
      </a:lvl6pPr>
      <a:lvl7pPr algn="r">
        <a:defRPr sz="1000">
          <a:solidFill>
            <a:schemeClr val="tx1"/>
          </a:solidFill>
          <a:latin typeface="+mn-lt"/>
          <a:ea typeface="+mn-ea"/>
          <a:cs typeface="+mn-cs"/>
          <a:sym typeface="Source Sans Pro"/>
        </a:defRPr>
      </a:lvl7pPr>
      <a:lvl8pPr algn="r">
        <a:defRPr sz="1000">
          <a:solidFill>
            <a:schemeClr val="tx1"/>
          </a:solidFill>
          <a:latin typeface="+mn-lt"/>
          <a:ea typeface="+mn-ea"/>
          <a:cs typeface="+mn-cs"/>
          <a:sym typeface="Source Sans Pro"/>
        </a:defRPr>
      </a:lvl8pPr>
      <a:lvl9pPr algn="r">
        <a:defRPr sz="1000">
          <a:solidFill>
            <a:schemeClr val="tx1"/>
          </a:solidFill>
          <a:latin typeface="+mn-lt"/>
          <a:ea typeface="+mn-ea"/>
          <a:cs typeface="+mn-cs"/>
          <a:sym typeface="Source Sans Pro"/>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4.xml"/><Relationship Id="rId7" Type="http://schemas.openxmlformats.org/officeDocument/2006/relationships/image" Target="../media/image1.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www.stroke.org/en" TargetMode="External"/><Relationship Id="rId5" Type="http://schemas.openxmlformats.org/officeDocument/2006/relationships/image" Target="../media/image4.png"/><Relationship Id="rId4" Type="http://schemas.openxmlformats.org/officeDocument/2006/relationships/notesSlide" Target="../notesSlides/notesSlide10.xml"/><Relationship Id="rId9"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slideLayout" Target="../slideLayouts/slideLayout4.xml"/><Relationship Id="rId7" Type="http://schemas.openxmlformats.org/officeDocument/2006/relationships/hyperlink" Target="https://food.ndtv.com/food-drinks/how-to-control-diabetes-naturally-5-remedies-to-control-your-sugar-levels-1847527"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notesSlide" Target="../notesSlides/notesSlide11.xml"/><Relationship Id="rId9"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hyperlink" Target="https://www.healthinaging.org/" TargetMode="External"/><Relationship Id="rId3" Type="http://schemas.openxmlformats.org/officeDocument/2006/relationships/slideLayout" Target="../slideLayouts/slideLayout4.xml"/><Relationship Id="rId7" Type="http://schemas.openxmlformats.org/officeDocument/2006/relationships/image" Target="../media/image11.jpe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notesSlide" Target="../notesSlides/notesSlide12.xml"/><Relationship Id="rId9"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hyperlink" Target="https://health.howstuffworks.com/mental-health/dementia" TargetMode="External"/><Relationship Id="rId3" Type="http://schemas.openxmlformats.org/officeDocument/2006/relationships/slideLayout" Target="../slideLayouts/slideLayout4.xml"/><Relationship Id="rId7" Type="http://schemas.openxmlformats.org/officeDocument/2006/relationships/image" Target="../media/image14.jpe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png"/><Relationship Id="rId5" Type="http://schemas.openxmlformats.org/officeDocument/2006/relationships/image" Target="../media/image13.png"/><Relationship Id="rId4" Type="http://schemas.openxmlformats.org/officeDocument/2006/relationships/notesSlide" Target="../notesSlides/notesSlide13.xml"/><Relationship Id="rId9"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hyperlink" Target="https://www.cdc.gov/aging/dementia/index.html" TargetMode="External"/><Relationship Id="rId3" Type="http://schemas.openxmlformats.org/officeDocument/2006/relationships/slideLayout" Target="../slideLayouts/slideLayout4.xml"/><Relationship Id="rId7" Type="http://schemas.openxmlformats.org/officeDocument/2006/relationships/image" Target="../media/image17.jpe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png"/><Relationship Id="rId5" Type="http://schemas.openxmlformats.org/officeDocument/2006/relationships/image" Target="../media/image16.png"/><Relationship Id="rId4" Type="http://schemas.openxmlformats.org/officeDocument/2006/relationships/notesSlide" Target="../notesSlides/notesSlide14.xml"/><Relationship Id="rId9"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4.xml"/><Relationship Id="rId7" Type="http://schemas.openxmlformats.org/officeDocument/2006/relationships/hyperlink" Target="https://www.nof.org/patients/what-is-osteoporosis/#:~:text=Osteoporosis%20is%20a%20bone%20disease,from%20sneezing%20or%20minor%20bumps" TargetMode="Externa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9.png"/><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png"/><Relationship Id="rId5" Type="http://schemas.openxmlformats.org/officeDocument/2006/relationships/image" Target="../media/image2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png"/><Relationship Id="rId5" Type="http://schemas.openxmlformats.org/officeDocument/2006/relationships/image" Target="../media/image2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26.tif"/><Relationship Id="rId3" Type="http://schemas.openxmlformats.org/officeDocument/2006/relationships/slideLayout" Target="../slideLayouts/slideLayout11.xml"/><Relationship Id="rId7" Type="http://schemas.openxmlformats.org/officeDocument/2006/relationships/image" Target="../media/image25.tif"/><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4.tif"/><Relationship Id="rId5" Type="http://schemas.openxmlformats.org/officeDocument/2006/relationships/image" Target="../media/image23.png"/><Relationship Id="rId10" Type="http://schemas.openxmlformats.org/officeDocument/2006/relationships/image" Target="../media/image1.png"/><Relationship Id="rId4" Type="http://schemas.openxmlformats.org/officeDocument/2006/relationships/notesSlide" Target="../notesSlides/notesSlide18.xml"/><Relationship Id="rId9"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8.png"/><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3.emf"/><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www.cdc.gov/DiseasesConditions/" TargetMode="External"/><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Shape 64"/>
          <p:cNvSpPr>
            <a:spLocks noGrp="1"/>
          </p:cNvSpPr>
          <p:nvPr>
            <p:ph type="title"/>
          </p:nvPr>
        </p:nvSpPr>
        <p:spPr>
          <a:xfrm>
            <a:off x="485873" y="264473"/>
            <a:ext cx="8344501" cy="1855804"/>
          </a:xfrm>
          <a:prstGeom prst="rect">
            <a:avLst/>
          </a:prstGeom>
        </p:spPr>
        <p:txBody>
          <a:bodyPr lIns="0" tIns="0" rIns="0" bIns="0">
            <a:normAutofit/>
          </a:bodyPr>
          <a:lstStyle/>
          <a:p>
            <a:pPr lvl="0" algn="ctr">
              <a:defRPr sz="1800"/>
            </a:pPr>
            <a:r>
              <a:rPr sz="5200" dirty="0">
                <a:latin typeface="+mn-lt"/>
                <a:ea typeface="+mj-ea"/>
              </a:rPr>
              <a:t>Is your </a:t>
            </a:r>
            <a:r>
              <a:rPr sz="5200" dirty="0" err="1">
                <a:latin typeface="+mn-lt"/>
                <a:ea typeface="+mj-ea"/>
              </a:rPr>
              <a:t>WebLitLegit</a:t>
            </a:r>
            <a:r>
              <a:rPr sz="5200" dirty="0">
                <a:latin typeface="+mn-lt"/>
                <a:ea typeface="+mj-ea"/>
              </a:rPr>
              <a:t>? </a:t>
            </a:r>
          </a:p>
          <a:p>
            <a:pPr lvl="0" algn="ctr">
              <a:defRPr sz="1800"/>
            </a:pPr>
            <a:r>
              <a:rPr sz="2400" dirty="0">
                <a:solidFill>
                  <a:schemeClr val="accent2"/>
                </a:solidFill>
                <a:latin typeface="+mn-lt"/>
                <a:ea typeface="+mj-ea"/>
              </a:rPr>
              <a:t>Finding Safe &amp; Good Health Information on the Internet</a:t>
            </a:r>
          </a:p>
        </p:txBody>
      </p:sp>
      <p:grpSp>
        <p:nvGrpSpPr>
          <p:cNvPr id="67" name="Group 67">
            <a:extLst>
              <a:ext uri="{C183D7F6-B498-43B3-948B-1728B52AA6E4}">
                <adec:decorative xmlns:adec="http://schemas.microsoft.com/office/drawing/2017/decorative" val="1"/>
              </a:ext>
            </a:extLst>
          </p:cNvPr>
          <p:cNvGrpSpPr/>
          <p:nvPr/>
        </p:nvGrpSpPr>
        <p:grpSpPr>
          <a:xfrm>
            <a:off x="3640347" y="2757227"/>
            <a:ext cx="2212986" cy="2228844"/>
            <a:chOff x="0" y="0"/>
            <a:chExt cx="2212984" cy="2228843"/>
          </a:xfrm>
        </p:grpSpPr>
        <p:sp>
          <p:nvSpPr>
            <p:cNvPr id="65" name="Shape 65"/>
            <p:cNvSpPr/>
            <p:nvPr/>
          </p:nvSpPr>
          <p:spPr>
            <a:xfrm>
              <a:off x="566401" y="1744504"/>
              <a:ext cx="1080182" cy="484340"/>
            </a:xfrm>
            <a:custGeom>
              <a:avLst/>
              <a:gdLst/>
              <a:ahLst/>
              <a:cxnLst>
                <a:cxn ang="0">
                  <a:pos x="wd2" y="hd2"/>
                </a:cxn>
                <a:cxn ang="5400000">
                  <a:pos x="wd2" y="hd2"/>
                </a:cxn>
                <a:cxn ang="10800000">
                  <a:pos x="wd2" y="hd2"/>
                </a:cxn>
                <a:cxn ang="16200000">
                  <a:pos x="wd2" y="hd2"/>
                </a:cxn>
              </a:cxnLst>
              <a:rect l="0" t="0" r="r" b="b"/>
              <a:pathLst>
                <a:path w="21600" h="21600" extrusionOk="0">
                  <a:moveTo>
                    <a:pt x="7064" y="0"/>
                  </a:moveTo>
                  <a:lnTo>
                    <a:pt x="7064" y="16751"/>
                  </a:lnTo>
                  <a:lnTo>
                    <a:pt x="1635" y="16751"/>
                  </a:lnTo>
                  <a:lnTo>
                    <a:pt x="1227" y="17030"/>
                  </a:lnTo>
                  <a:lnTo>
                    <a:pt x="875" y="17581"/>
                  </a:lnTo>
                  <a:lnTo>
                    <a:pt x="585" y="18138"/>
                  </a:lnTo>
                  <a:lnTo>
                    <a:pt x="350" y="18832"/>
                  </a:lnTo>
                  <a:lnTo>
                    <a:pt x="117" y="19662"/>
                  </a:lnTo>
                  <a:lnTo>
                    <a:pt x="0" y="20628"/>
                  </a:lnTo>
                  <a:lnTo>
                    <a:pt x="0" y="21600"/>
                  </a:lnTo>
                  <a:lnTo>
                    <a:pt x="21600" y="21600"/>
                  </a:lnTo>
                  <a:lnTo>
                    <a:pt x="21600" y="20628"/>
                  </a:lnTo>
                  <a:lnTo>
                    <a:pt x="21485" y="19662"/>
                  </a:lnTo>
                  <a:lnTo>
                    <a:pt x="21250" y="18832"/>
                  </a:lnTo>
                  <a:lnTo>
                    <a:pt x="21018" y="18138"/>
                  </a:lnTo>
                  <a:lnTo>
                    <a:pt x="20725" y="17581"/>
                  </a:lnTo>
                  <a:lnTo>
                    <a:pt x="20375" y="17030"/>
                  </a:lnTo>
                  <a:lnTo>
                    <a:pt x="19968" y="16751"/>
                  </a:lnTo>
                  <a:lnTo>
                    <a:pt x="14538" y="16751"/>
                  </a:lnTo>
                  <a:lnTo>
                    <a:pt x="14538" y="0"/>
                  </a:lnTo>
                </a:path>
              </a:pathLst>
            </a:custGeom>
            <a:noFill/>
            <a:ln w="19050" cap="rnd">
              <a:solidFill>
                <a:srgbClr val="FFFFFF"/>
              </a:solidFill>
              <a:prstDash val="solid"/>
              <a:round/>
            </a:ln>
            <a:effectLst/>
          </p:spPr>
          <p:txBody>
            <a:bodyPr wrap="square" lIns="0" tIns="0" rIns="0" bIns="0" numCol="1" anchor="ctr">
              <a:noAutofit/>
            </a:bodyPr>
            <a:lstStyle/>
            <a:p>
              <a:pPr lvl="0">
                <a:defRPr>
                  <a:solidFill>
                    <a:srgbClr val="000000"/>
                  </a:solidFill>
                  <a:latin typeface="Arial"/>
                  <a:ea typeface="Arial"/>
                  <a:cs typeface="Arial"/>
                  <a:sym typeface="Arial"/>
                </a:defRPr>
              </a:pPr>
              <a:endParaRPr/>
            </a:p>
          </p:txBody>
        </p:sp>
        <p:sp>
          <p:nvSpPr>
            <p:cNvPr id="66" name="Shape 66"/>
            <p:cNvSpPr/>
            <p:nvPr/>
          </p:nvSpPr>
          <p:spPr>
            <a:xfrm>
              <a:off x="0" y="0"/>
              <a:ext cx="2212985" cy="1713535"/>
            </a:xfrm>
            <a:custGeom>
              <a:avLst/>
              <a:gdLst/>
              <a:ahLst/>
              <a:cxnLst>
                <a:cxn ang="0">
                  <a:pos x="wd2" y="hd2"/>
                </a:cxn>
                <a:cxn ang="5400000">
                  <a:pos x="wd2" y="hd2"/>
                </a:cxn>
                <a:cxn ang="10800000">
                  <a:pos x="wd2" y="hd2"/>
                </a:cxn>
                <a:cxn ang="16200000">
                  <a:pos x="wd2" y="hd2"/>
                </a:cxn>
              </a:cxnLst>
              <a:rect l="0" t="0" r="r" b="b"/>
              <a:pathLst>
                <a:path w="21600" h="21600" extrusionOk="0">
                  <a:moveTo>
                    <a:pt x="21030" y="0"/>
                  </a:moveTo>
                  <a:lnTo>
                    <a:pt x="456" y="0"/>
                  </a:lnTo>
                  <a:lnTo>
                    <a:pt x="371" y="79"/>
                  </a:lnTo>
                  <a:lnTo>
                    <a:pt x="257" y="117"/>
                  </a:lnTo>
                  <a:lnTo>
                    <a:pt x="171" y="235"/>
                  </a:lnTo>
                  <a:lnTo>
                    <a:pt x="115" y="352"/>
                  </a:lnTo>
                  <a:lnTo>
                    <a:pt x="57" y="469"/>
                  </a:lnTo>
                  <a:lnTo>
                    <a:pt x="29" y="625"/>
                  </a:lnTo>
                  <a:lnTo>
                    <a:pt x="0" y="782"/>
                  </a:lnTo>
                  <a:lnTo>
                    <a:pt x="0" y="20818"/>
                  </a:lnTo>
                  <a:lnTo>
                    <a:pt x="29" y="20973"/>
                  </a:lnTo>
                  <a:lnTo>
                    <a:pt x="57" y="21129"/>
                  </a:lnTo>
                  <a:lnTo>
                    <a:pt x="115" y="21248"/>
                  </a:lnTo>
                  <a:lnTo>
                    <a:pt x="171" y="21365"/>
                  </a:lnTo>
                  <a:lnTo>
                    <a:pt x="257" y="21483"/>
                  </a:lnTo>
                  <a:lnTo>
                    <a:pt x="371" y="21521"/>
                  </a:lnTo>
                  <a:lnTo>
                    <a:pt x="456" y="21600"/>
                  </a:lnTo>
                  <a:lnTo>
                    <a:pt x="21145" y="21600"/>
                  </a:lnTo>
                  <a:lnTo>
                    <a:pt x="21230" y="21521"/>
                  </a:lnTo>
                  <a:lnTo>
                    <a:pt x="21344" y="21483"/>
                  </a:lnTo>
                  <a:lnTo>
                    <a:pt x="21429" y="21365"/>
                  </a:lnTo>
                  <a:lnTo>
                    <a:pt x="21487" y="21248"/>
                  </a:lnTo>
                  <a:lnTo>
                    <a:pt x="21544" y="21129"/>
                  </a:lnTo>
                  <a:lnTo>
                    <a:pt x="21600" y="20818"/>
                  </a:lnTo>
                  <a:lnTo>
                    <a:pt x="21600" y="782"/>
                  </a:lnTo>
                  <a:lnTo>
                    <a:pt x="21572" y="625"/>
                  </a:lnTo>
                  <a:lnTo>
                    <a:pt x="21544" y="469"/>
                  </a:lnTo>
                  <a:lnTo>
                    <a:pt x="21429" y="235"/>
                  </a:lnTo>
                  <a:lnTo>
                    <a:pt x="21344" y="117"/>
                  </a:lnTo>
                  <a:lnTo>
                    <a:pt x="21230" y="79"/>
                  </a:lnTo>
                  <a:lnTo>
                    <a:pt x="21145" y="0"/>
                  </a:lnTo>
                  <a:lnTo>
                    <a:pt x="21030" y="0"/>
                  </a:lnTo>
                  <a:close/>
                  <a:moveTo>
                    <a:pt x="19891" y="19251"/>
                  </a:moveTo>
                  <a:lnTo>
                    <a:pt x="1711" y="19251"/>
                  </a:lnTo>
                  <a:lnTo>
                    <a:pt x="1711" y="2347"/>
                  </a:lnTo>
                  <a:lnTo>
                    <a:pt x="19891" y="2347"/>
                  </a:lnTo>
                  <a:lnTo>
                    <a:pt x="19891" y="19251"/>
                  </a:lnTo>
                  <a:close/>
                </a:path>
              </a:pathLst>
            </a:custGeom>
            <a:noFill/>
            <a:ln w="19050" cap="rnd">
              <a:solidFill>
                <a:srgbClr val="FFFFFF"/>
              </a:solidFill>
              <a:prstDash val="solid"/>
              <a:round/>
            </a:ln>
            <a:effectLst/>
          </p:spPr>
          <p:txBody>
            <a:bodyPr wrap="square" lIns="0" tIns="0" rIns="0" bIns="0" numCol="1" anchor="ctr">
              <a:noAutofit/>
            </a:bodyPr>
            <a:lstStyle/>
            <a:p>
              <a:pPr lvl="0">
                <a:defRPr>
                  <a:solidFill>
                    <a:srgbClr val="000000"/>
                  </a:solidFill>
                  <a:latin typeface="Arial"/>
                  <a:ea typeface="Arial"/>
                  <a:cs typeface="Arial"/>
                  <a:sym typeface="Arial"/>
                </a:defRPr>
              </a:pPr>
              <a:endParaRPr/>
            </a:p>
          </p:txBody>
        </p:sp>
      </p:grpSp>
      <p:pic>
        <p:nvPicPr>
          <p:cNvPr id="8" name="Recorded Sound" descr="Is your Web Lit Legit? In other words do you know if the health information you find on the Internet is reliable and safe? Today we will talk about how to know and what to look for to make sure your Web Lit is Legi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2210513"/>
            <a:ext cx="609600" cy="609600"/>
          </a:xfrm>
          <a:prstGeom prst="rect">
            <a:avLst/>
          </a:prstGeom>
        </p:spPr>
      </p:pic>
      <p:pic>
        <p:nvPicPr>
          <p:cNvPr id="3" name="Picture 2" descr="WebLitLegit Logo">
            <a:extLst>
              <a:ext uri="{FF2B5EF4-FFF2-40B4-BE49-F238E27FC236}">
                <a16:creationId xmlns:a16="http://schemas.microsoft.com/office/drawing/2014/main" id="{173321EE-20D5-EC4A-9E0C-D8318B6E04C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38081" y="2932987"/>
            <a:ext cx="1817518" cy="1362015"/>
          </a:xfrm>
          <a:prstGeom prst="rect">
            <a:avLst/>
          </a:prstGeom>
        </p:spPr>
      </p:pic>
    </p:spTree>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78"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5466DFF-F1BE-1641-9C90-D51BE4A08F59}"/>
              </a:ext>
            </a:extLst>
          </p:cNvPr>
          <p:cNvSpPr>
            <a:spLocks noGrp="1"/>
          </p:cNvSpPr>
          <p:nvPr>
            <p:ph type="title"/>
          </p:nvPr>
        </p:nvSpPr>
        <p:spPr/>
        <p:txBody>
          <a:bodyPr/>
          <a:lstStyle/>
          <a:p>
            <a:r>
              <a:rPr lang="en-US" dirty="0"/>
              <a:t>L, Last</a:t>
            </a:r>
            <a:r>
              <a:rPr lang="en-US" baseline="0" dirty="0"/>
              <a:t> Reviewed? Is it Up-to-Date?</a:t>
            </a:r>
            <a:endParaRPr lang="en-US" dirty="0"/>
          </a:p>
        </p:txBody>
      </p:sp>
      <p:pic>
        <p:nvPicPr>
          <p:cNvPr id="109" name="image4.png" descr="Graphic that reads L, Last review? Is it up to date?"/>
          <p:cNvPicPr/>
          <p:nvPr/>
        </p:nvPicPr>
        <p:blipFill>
          <a:blip r:embed="rId5"/>
          <a:stretch>
            <a:fillRect/>
          </a:stretch>
        </p:blipFill>
        <p:spPr>
          <a:xfrm>
            <a:off x="89228" y="249115"/>
            <a:ext cx="6421179" cy="869576"/>
          </a:xfrm>
          <a:prstGeom prst="rect">
            <a:avLst/>
          </a:prstGeom>
          <a:ln w="12700">
            <a:miter lim="400000"/>
          </a:ln>
        </p:spPr>
      </p:pic>
      <p:sp>
        <p:nvSpPr>
          <p:cNvPr id="108" name="Shape 108" descr="Stroke Warning Signs"/>
          <p:cNvSpPr>
            <a:spLocks noGrp="1"/>
          </p:cNvSpPr>
          <p:nvPr>
            <p:ph type="body" idx="1"/>
          </p:nvPr>
        </p:nvSpPr>
        <p:spPr>
          <a:xfrm>
            <a:off x="200476" y="1379826"/>
            <a:ext cx="5976188" cy="1566574"/>
          </a:xfrm>
          <a:prstGeom prst="rect">
            <a:avLst/>
          </a:prstGeom>
        </p:spPr>
        <p:txBody>
          <a:bodyPr lIns="0" tIns="0" rIns="0" bIns="0">
            <a:normAutofit fontScale="92500" lnSpcReduction="20000"/>
          </a:bodyPr>
          <a:lstStyle/>
          <a:p>
            <a:pPr marL="0" lvl="0" indent="0" algn="ctr" defTabSz="621791">
              <a:spcBef>
                <a:spcPts val="2400"/>
              </a:spcBef>
              <a:buSzTx/>
              <a:buNone/>
              <a:defRPr sz="1800"/>
            </a:pPr>
            <a:r>
              <a:rPr sz="2600" dirty="0">
                <a:latin typeface="Roboto"/>
                <a:ea typeface="Roboto"/>
                <a:cs typeface="Roboto"/>
                <a:sym typeface="Roboto"/>
              </a:rPr>
              <a:t>When was this website uploaded or reviewed?</a:t>
            </a:r>
            <a:br>
              <a:rPr sz="2600" dirty="0">
                <a:latin typeface="Roboto"/>
                <a:ea typeface="Roboto"/>
                <a:cs typeface="Roboto"/>
                <a:sym typeface="Roboto"/>
              </a:rPr>
            </a:br>
            <a:r>
              <a:rPr sz="2600" dirty="0">
                <a:latin typeface="Roboto"/>
                <a:ea typeface="Roboto"/>
                <a:cs typeface="Roboto"/>
                <a:sym typeface="Roboto"/>
              </a:rPr>
              <a:t>Has it been updated in the last 3</a:t>
            </a:r>
            <a:r>
              <a:rPr lang="en-US" sz="2600" dirty="0">
                <a:latin typeface="Roboto"/>
                <a:ea typeface="Roboto"/>
                <a:cs typeface="Roboto"/>
                <a:sym typeface="Roboto"/>
              </a:rPr>
              <a:t>-5</a:t>
            </a:r>
            <a:r>
              <a:rPr sz="2600" dirty="0">
                <a:latin typeface="Roboto"/>
                <a:ea typeface="Roboto"/>
                <a:cs typeface="Roboto"/>
                <a:sym typeface="Roboto"/>
              </a:rPr>
              <a:t> years?</a:t>
            </a:r>
          </a:p>
          <a:p>
            <a:pPr marL="0" lvl="0" indent="0" defTabSz="621791">
              <a:spcBef>
                <a:spcPts val="2700"/>
              </a:spcBef>
              <a:buSzTx/>
              <a:buNone/>
              <a:defRPr sz="1800"/>
            </a:pPr>
            <a:r>
              <a:rPr sz="2600" dirty="0">
                <a:latin typeface="Helvetica" pitchFamily="2" charset="0"/>
                <a:hlinkClick r:id="rId6"/>
              </a:rPr>
              <a:t>S</a:t>
            </a:r>
            <a:r>
              <a:rPr lang="en-US" sz="2600" dirty="0">
                <a:latin typeface="Helvetica" pitchFamily="2" charset="0"/>
                <a:hlinkClick r:id="rId6"/>
              </a:rPr>
              <a:t>t</a:t>
            </a:r>
            <a:r>
              <a:rPr sz="2600" dirty="0">
                <a:latin typeface="Helvetica" pitchFamily="2" charset="0"/>
                <a:hlinkClick r:id="rId6"/>
              </a:rPr>
              <a:t>roke </a:t>
            </a:r>
            <a:r>
              <a:rPr lang="en-US" sz="2600" dirty="0">
                <a:latin typeface="Helvetica" pitchFamily="2" charset="0"/>
                <a:hlinkClick r:id="rId6"/>
              </a:rPr>
              <a:t>W</a:t>
            </a:r>
            <a:r>
              <a:rPr sz="2600" dirty="0">
                <a:latin typeface="Helvetica" pitchFamily="2" charset="0"/>
                <a:hlinkClick r:id="rId6"/>
              </a:rPr>
              <a:t>arning </a:t>
            </a:r>
            <a:r>
              <a:rPr lang="en-US" sz="2600" dirty="0">
                <a:latin typeface="Helvetica" pitchFamily="2" charset="0"/>
                <a:hlinkClick r:id="rId6"/>
              </a:rPr>
              <a:t>S</a:t>
            </a:r>
            <a:r>
              <a:rPr sz="2600" dirty="0">
                <a:latin typeface="Helvetica" pitchFamily="2" charset="0"/>
                <a:hlinkClick r:id="rId6"/>
              </a:rPr>
              <a:t>igns</a:t>
            </a:r>
          </a:p>
        </p:txBody>
      </p:sp>
      <p:pic>
        <p:nvPicPr>
          <p:cNvPr id="5" name="Recorded Sound" descr="Now we're going to look at Stroke.org to look at the warning signs for a stroke for adults. L stands for last review, or up to date. When was stroke.org updated or last-reviewed? Has it been updated in the last 3 to 5 years? When you look at the website you can see that it was updated in 2021. So it's been updated in the last 3 to 5 years. So yes, you can trust this website as being a trusted source.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2571749"/>
            <a:ext cx="609600" cy="609600"/>
          </a:xfrm>
          <a:prstGeom prst="rect">
            <a:avLst/>
          </a:prstGeom>
        </p:spPr>
      </p:pic>
      <p:pic>
        <p:nvPicPr>
          <p:cNvPr id="112" name="image2.jpeg" descr="Picture of stroke.org website"/>
          <p:cNvPicPr/>
          <p:nvPr/>
        </p:nvPicPr>
        <p:blipFill>
          <a:blip r:embed="rId8"/>
          <a:stretch>
            <a:fillRect/>
          </a:stretch>
        </p:blipFill>
        <p:spPr>
          <a:xfrm>
            <a:off x="6287911" y="-2"/>
            <a:ext cx="2897748" cy="5143502"/>
          </a:xfrm>
          <a:prstGeom prst="rect">
            <a:avLst/>
          </a:prstGeom>
          <a:ln w="12700">
            <a:miter lim="400000"/>
          </a:ln>
        </p:spPr>
      </p:pic>
      <p:pic>
        <p:nvPicPr>
          <p:cNvPr id="6" name="Picture 6" descr="Qr code&#10;&#10;Description automatically generated">
            <a:extLst>
              <a:ext uri="{FF2B5EF4-FFF2-40B4-BE49-F238E27FC236}">
                <a16:creationId xmlns:a16="http://schemas.microsoft.com/office/drawing/2014/main" id="{08D25DAF-A386-479D-AE4F-45425C1E7E17}"/>
              </a:ext>
            </a:extLst>
          </p:cNvPr>
          <p:cNvPicPr>
            <a:picLocks noChangeAspect="1"/>
          </p:cNvPicPr>
          <p:nvPr/>
        </p:nvPicPr>
        <p:blipFill>
          <a:blip r:embed="rId9"/>
          <a:stretch>
            <a:fillRect/>
          </a:stretch>
        </p:blipFill>
        <p:spPr>
          <a:xfrm>
            <a:off x="225466" y="3207535"/>
            <a:ext cx="1905000" cy="1905000"/>
          </a:xfrm>
          <a:prstGeom prst="rect">
            <a:avLst/>
          </a:prstGeom>
        </p:spPr>
      </p:pic>
    </p:spTree>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61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8801DA9-CFA6-0F48-87DC-824C1CCC230F}"/>
              </a:ext>
            </a:extLst>
          </p:cNvPr>
          <p:cNvSpPr>
            <a:spLocks noGrp="1"/>
          </p:cNvSpPr>
          <p:nvPr>
            <p:ph type="title"/>
          </p:nvPr>
        </p:nvSpPr>
        <p:spPr/>
        <p:txBody>
          <a:bodyPr/>
          <a:lstStyle/>
          <a:p>
            <a:r>
              <a:rPr lang="en-US" dirty="0"/>
              <a:t>E, Exist,</a:t>
            </a:r>
            <a:r>
              <a:rPr lang="en-US" baseline="0" dirty="0"/>
              <a:t> Why Does it Exist? Selling Something?</a:t>
            </a:r>
            <a:endParaRPr lang="en-US" dirty="0"/>
          </a:p>
        </p:txBody>
      </p:sp>
      <p:pic>
        <p:nvPicPr>
          <p:cNvPr id="118" name="image7.png" descr="Graphic that reads E, Exist, why does it exist? Selling something?"/>
          <p:cNvPicPr/>
          <p:nvPr/>
        </p:nvPicPr>
        <p:blipFill>
          <a:blip r:embed="rId5"/>
          <a:srcRect t="7192"/>
          <a:stretch>
            <a:fillRect/>
          </a:stretch>
        </p:blipFill>
        <p:spPr>
          <a:xfrm>
            <a:off x="311698" y="347175"/>
            <a:ext cx="6233402" cy="805301"/>
          </a:xfrm>
          <a:prstGeom prst="rect">
            <a:avLst/>
          </a:prstGeom>
          <a:ln w="12700">
            <a:miter lim="400000"/>
          </a:ln>
        </p:spPr>
      </p:pic>
      <p:pic>
        <p:nvPicPr>
          <p:cNvPr id="3" name="Recorded Sound" descr="Let's look at the website food.ndtv.com. When we look at our legit acronym, E stands for exist. Why does it exist? Is it trying to sell you something? What do they want from you? So, the website exists because it wants to get users to interact and use their page often because there are many ads selling items or services and they want your private and usage information. Is it trying to sell you something? Yes, they have many advertisements that if you click or purchase from the ads the website owners manke money, as well as selling your personal data and related use of their services. What do they want from you? They want you to follow the author on Facebook or Twitter or Youtube. So this website, food.ndtv.com, is trash. It is not a valid resource.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2266950"/>
            <a:ext cx="609600" cy="609600"/>
          </a:xfrm>
          <a:prstGeom prst="rect">
            <a:avLst/>
          </a:prstGeom>
        </p:spPr>
      </p:pic>
      <p:sp>
        <p:nvSpPr>
          <p:cNvPr id="117" name="Shape 117"/>
          <p:cNvSpPr>
            <a:spLocks noGrp="1"/>
          </p:cNvSpPr>
          <p:nvPr>
            <p:ph type="body" idx="1"/>
          </p:nvPr>
        </p:nvSpPr>
        <p:spPr>
          <a:xfrm>
            <a:off x="311698" y="1312049"/>
            <a:ext cx="5828349" cy="1259702"/>
          </a:xfrm>
          <a:prstGeom prst="rect">
            <a:avLst/>
          </a:prstGeom>
        </p:spPr>
        <p:txBody>
          <a:bodyPr lIns="0" tIns="0" rIns="0" bIns="0">
            <a:normAutofit lnSpcReduction="10000"/>
          </a:bodyPr>
          <a:lstStyle/>
          <a:p>
            <a:pPr marL="0" lvl="0" indent="0" algn="ctr" defTabSz="822958">
              <a:lnSpc>
                <a:spcPct val="120000"/>
              </a:lnSpc>
              <a:spcBef>
                <a:spcPts val="3200"/>
              </a:spcBef>
              <a:buSzTx/>
              <a:buNone/>
              <a:defRPr sz="1800"/>
            </a:pPr>
            <a:r>
              <a:rPr sz="2400" dirty="0">
                <a:latin typeface="Roboto"/>
                <a:ea typeface="Roboto"/>
                <a:cs typeface="Roboto"/>
                <a:sym typeface="Roboto"/>
              </a:rPr>
              <a:t>Why does the site exist? Is it selling something or a scam? What do they want from you?</a:t>
            </a:r>
            <a:endParaRPr sz="1200" dirty="0">
              <a:hlinkClick r:id="rId7"/>
            </a:endParaRPr>
          </a:p>
        </p:txBody>
      </p:sp>
      <p:pic>
        <p:nvPicPr>
          <p:cNvPr id="122" name="image3.jpeg" descr="Picture of food.ndtv.com website with article titled &quot;How to Control Diabetes Naturally: 5 Remedies to Manage your Sugar Levels&quot;"/>
          <p:cNvPicPr/>
          <p:nvPr/>
        </p:nvPicPr>
        <p:blipFill>
          <a:blip r:embed="rId8"/>
          <a:stretch>
            <a:fillRect/>
          </a:stretch>
        </p:blipFill>
        <p:spPr>
          <a:xfrm>
            <a:off x="6417433" y="-94259"/>
            <a:ext cx="3003954" cy="5332017"/>
          </a:xfrm>
          <a:prstGeom prst="rect">
            <a:avLst/>
          </a:prstGeom>
          <a:ln w="12700">
            <a:miter lim="400000"/>
          </a:ln>
        </p:spPr>
      </p:pic>
      <p:sp>
        <p:nvSpPr>
          <p:cNvPr id="2" name="TextBox 1">
            <a:extLst>
              <a:ext uri="{FF2B5EF4-FFF2-40B4-BE49-F238E27FC236}">
                <a16:creationId xmlns:a16="http://schemas.microsoft.com/office/drawing/2014/main" id="{71CAEF57-A6B5-794A-91FA-84BBEB4C86BE}"/>
              </a:ext>
            </a:extLst>
          </p:cNvPr>
          <p:cNvSpPr txBox="1"/>
          <p:nvPr/>
        </p:nvSpPr>
        <p:spPr>
          <a:xfrm>
            <a:off x="496711" y="3002844"/>
            <a:ext cx="2368593" cy="46166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lang="en-US" sz="2400" dirty="0">
                <a:latin typeface="+mn-lt"/>
                <a:hlinkClick r:id="rId7"/>
              </a:rPr>
              <a:t>Tips for diabetes</a:t>
            </a:r>
            <a:endParaRPr kumimoji="0" lang="en-US" sz="2400" b="0" i="0" u="none" strike="noStrike" cap="none" spc="0" normalizeH="0" baseline="0" dirty="0">
              <a:ln>
                <a:noFill/>
              </a:ln>
              <a:solidFill>
                <a:srgbClr val="FFFFFF"/>
              </a:solidFill>
              <a:effectLst/>
              <a:uFillTx/>
              <a:latin typeface="+mn-lt"/>
              <a:ea typeface="+mj-ea"/>
              <a:cs typeface="+mj-cs"/>
              <a:sym typeface="Avenir Roman"/>
            </a:endParaRPr>
          </a:p>
        </p:txBody>
      </p:sp>
      <p:pic>
        <p:nvPicPr>
          <p:cNvPr id="4" name="Picture 4" descr="Qr code&#10;&#10;Description automatically generated">
            <a:extLst>
              <a:ext uri="{FF2B5EF4-FFF2-40B4-BE49-F238E27FC236}">
                <a16:creationId xmlns:a16="http://schemas.microsoft.com/office/drawing/2014/main" id="{D727B533-5B6B-4081-8D2E-1C2867BF6B40}"/>
              </a:ext>
            </a:extLst>
          </p:cNvPr>
          <p:cNvPicPr>
            <a:picLocks noChangeAspect="1"/>
          </p:cNvPicPr>
          <p:nvPr/>
        </p:nvPicPr>
        <p:blipFill>
          <a:blip r:embed="rId9"/>
          <a:stretch>
            <a:fillRect/>
          </a:stretch>
        </p:blipFill>
        <p:spPr>
          <a:xfrm>
            <a:off x="3560885" y="3004038"/>
            <a:ext cx="1905000" cy="1905000"/>
          </a:xfrm>
          <a:prstGeom prst="rect">
            <a:avLst/>
          </a:prstGeom>
        </p:spPr>
      </p:pic>
    </p:spTree>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27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002641E-3DCB-3449-A712-A627A9C6E76B}"/>
              </a:ext>
            </a:extLst>
          </p:cNvPr>
          <p:cNvSpPr>
            <a:spLocks noGrp="1"/>
          </p:cNvSpPr>
          <p:nvPr>
            <p:ph type="title"/>
          </p:nvPr>
        </p:nvSpPr>
        <p:spPr/>
        <p:txBody>
          <a:bodyPr/>
          <a:lstStyle/>
          <a:p>
            <a:r>
              <a:rPr lang="en-US" dirty="0"/>
              <a:t>G,</a:t>
            </a:r>
            <a:r>
              <a:rPr lang="en-US" baseline="0" dirty="0"/>
              <a:t> Good, is it a Credible Source? Can You Trust?</a:t>
            </a:r>
            <a:endParaRPr lang="en-US" dirty="0"/>
          </a:p>
        </p:txBody>
      </p:sp>
      <p:pic>
        <p:nvPicPr>
          <p:cNvPr id="127" name="image11.png" descr="Graphic that reads &quot;G, Good, is it a credible source? Can you trust?"/>
          <p:cNvPicPr/>
          <p:nvPr/>
        </p:nvPicPr>
        <p:blipFill>
          <a:blip r:embed="rId5"/>
          <a:srcRect t="7613" b="8443"/>
          <a:stretch>
            <a:fillRect/>
          </a:stretch>
        </p:blipFill>
        <p:spPr>
          <a:xfrm>
            <a:off x="379350" y="374323"/>
            <a:ext cx="6242900" cy="795204"/>
          </a:xfrm>
          <a:prstGeom prst="rect">
            <a:avLst/>
          </a:prstGeom>
          <a:ln w="12700">
            <a:miter lim="400000"/>
          </a:ln>
        </p:spPr>
      </p:pic>
      <p:sp>
        <p:nvSpPr>
          <p:cNvPr id="126" name="Shape 126"/>
          <p:cNvSpPr>
            <a:spLocks noGrp="1"/>
          </p:cNvSpPr>
          <p:nvPr>
            <p:ph type="body" idx="1"/>
          </p:nvPr>
        </p:nvSpPr>
        <p:spPr>
          <a:xfrm>
            <a:off x="-58876" y="1227548"/>
            <a:ext cx="5816703" cy="1018941"/>
          </a:xfrm>
          <a:prstGeom prst="rect">
            <a:avLst/>
          </a:prstGeom>
        </p:spPr>
        <p:txBody>
          <a:bodyPr lIns="0" tIns="0" rIns="0" bIns="0">
            <a:normAutofit/>
          </a:bodyPr>
          <a:lstStyle/>
          <a:p>
            <a:pPr marL="0" lvl="0" indent="0" algn="ctr" defTabSz="758951">
              <a:spcBef>
                <a:spcPts val="2900"/>
              </a:spcBef>
              <a:buSzTx/>
              <a:buNone/>
              <a:defRPr sz="1800"/>
            </a:pPr>
            <a:r>
              <a:rPr sz="2400" dirty="0">
                <a:latin typeface="Roboto"/>
                <a:ea typeface="Roboto"/>
                <a:cs typeface="Roboto"/>
                <a:sym typeface="Roboto"/>
              </a:rPr>
              <a:t>Where does the information come from? </a:t>
            </a:r>
            <a:br>
              <a:rPr sz="2400" dirty="0">
                <a:latin typeface="Roboto"/>
                <a:ea typeface="Roboto"/>
                <a:cs typeface="Roboto"/>
                <a:sym typeface="Roboto"/>
              </a:rPr>
            </a:br>
            <a:r>
              <a:rPr sz="2400" dirty="0">
                <a:latin typeface="Roboto"/>
                <a:ea typeface="Roboto"/>
                <a:cs typeface="Roboto"/>
                <a:sym typeface="Roboto"/>
              </a:rPr>
              <a:t>Is it based on research?</a:t>
            </a:r>
          </a:p>
        </p:txBody>
      </p:sp>
      <p:pic>
        <p:nvPicPr>
          <p:cNvPr id="3" name="Recorded Sound" descr="Is health and aging .org a credible online resource? G stands for good. Is it a credible source? Can you trust it? Where does the information come from? Is it based on research? This information comes from American Geriatric Society. Is it based in research? Yes. If you click on the about us tab and scroll down to American Geriatric Society you'll see their statement. Their statement states that the American Geriatric Society provides Leadership to healthcare professionals, policy makers, and the public by implementing and advocating for programs and clinical care research, professional and public eduation, and public policy. So you can conclude that this is a truthful website and can be trusted.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2266950"/>
            <a:ext cx="609600" cy="609600"/>
          </a:xfrm>
          <a:prstGeom prst="rect">
            <a:avLst/>
          </a:prstGeom>
        </p:spPr>
      </p:pic>
      <p:pic>
        <p:nvPicPr>
          <p:cNvPr id="130" name="image1.jpeg" descr="Photo of healthinaging.org with a page titled &quot;Ask the Geriatrician: the COVID vaccine&quot;"/>
          <p:cNvPicPr/>
          <p:nvPr/>
        </p:nvPicPr>
        <p:blipFill>
          <a:blip r:embed="rId7"/>
          <a:stretch>
            <a:fillRect/>
          </a:stretch>
        </p:blipFill>
        <p:spPr>
          <a:xfrm>
            <a:off x="6439936" y="0"/>
            <a:ext cx="3022707" cy="5365303"/>
          </a:xfrm>
          <a:prstGeom prst="rect">
            <a:avLst/>
          </a:prstGeom>
          <a:ln w="12700">
            <a:miter lim="400000"/>
          </a:ln>
        </p:spPr>
      </p:pic>
      <p:sp>
        <p:nvSpPr>
          <p:cNvPr id="2" name="TextBox 1">
            <a:extLst>
              <a:ext uri="{FF2B5EF4-FFF2-40B4-BE49-F238E27FC236}">
                <a16:creationId xmlns:a16="http://schemas.microsoft.com/office/drawing/2014/main" id="{88C4F2B8-4EDC-1047-81FC-B9C08CFB424D}"/>
              </a:ext>
            </a:extLst>
          </p:cNvPr>
          <p:cNvSpPr txBox="1"/>
          <p:nvPr/>
        </p:nvSpPr>
        <p:spPr>
          <a:xfrm>
            <a:off x="623233" y="2072924"/>
            <a:ext cx="4880499" cy="67710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algn="l" rtl="0" latinLnBrk="1" hangingPunct="0"/>
            <a:r>
              <a:rPr lang="en-US" sz="2400" dirty="0">
                <a:hlinkClick r:id="rId8"/>
              </a:rPr>
              <a:t>Health information for older adults</a:t>
            </a:r>
          </a:p>
          <a:p>
            <a:pPr marL="0" marR="0" indent="0" algn="l" defTabSz="914400" rtl="0" fontAlgn="auto" latinLnBrk="1" hangingPunct="0">
              <a:lnSpc>
                <a:spcPct val="100000"/>
              </a:lnSpc>
              <a:spcBef>
                <a:spcPts val="0"/>
              </a:spcBef>
              <a:spcAft>
                <a:spcPts val="0"/>
              </a:spcAft>
              <a:buClrTx/>
              <a:buSzTx/>
              <a:buFontTx/>
              <a:buNone/>
              <a:tabLst/>
            </a:pPr>
            <a:endParaRPr kumimoji="0" lang="en-US" sz="1400" b="0" i="0" u="none" strike="noStrike" cap="none" spc="0" normalizeH="0" baseline="0" dirty="0">
              <a:ln>
                <a:noFill/>
              </a:ln>
              <a:solidFill>
                <a:srgbClr val="FFFFFF"/>
              </a:solidFill>
              <a:effectLst/>
              <a:uFillTx/>
              <a:latin typeface="+mj-lt"/>
              <a:ea typeface="+mj-ea"/>
              <a:cs typeface="+mj-cs"/>
              <a:sym typeface="Avenir Roman"/>
            </a:endParaRPr>
          </a:p>
        </p:txBody>
      </p:sp>
      <p:pic>
        <p:nvPicPr>
          <p:cNvPr id="4" name="Picture 4" descr="Qr code&#10;&#10;Description automatically generated">
            <a:extLst>
              <a:ext uri="{FF2B5EF4-FFF2-40B4-BE49-F238E27FC236}">
                <a16:creationId xmlns:a16="http://schemas.microsoft.com/office/drawing/2014/main" id="{C491054E-1C18-4FEF-AA5A-BC59ADAA6BBE}"/>
              </a:ext>
            </a:extLst>
          </p:cNvPr>
          <p:cNvPicPr>
            <a:picLocks noChangeAspect="1"/>
          </p:cNvPicPr>
          <p:nvPr/>
        </p:nvPicPr>
        <p:blipFill>
          <a:blip r:embed="rId9"/>
          <a:stretch>
            <a:fillRect/>
          </a:stretch>
        </p:blipFill>
        <p:spPr>
          <a:xfrm>
            <a:off x="2461846" y="2967404"/>
            <a:ext cx="1905000" cy="1905000"/>
          </a:xfrm>
          <a:prstGeom prst="rect">
            <a:avLst/>
          </a:prstGeom>
        </p:spPr>
      </p:pic>
    </p:spTree>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05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324329D-B676-4740-B008-FADEB057C29A}"/>
              </a:ext>
            </a:extLst>
          </p:cNvPr>
          <p:cNvSpPr>
            <a:spLocks noGrp="1"/>
          </p:cNvSpPr>
          <p:nvPr>
            <p:ph type="title"/>
          </p:nvPr>
        </p:nvSpPr>
        <p:spPr/>
        <p:txBody>
          <a:bodyPr/>
          <a:lstStyle/>
          <a:p>
            <a:r>
              <a:rPr lang="en-US" dirty="0"/>
              <a:t>I, Information Source? Research-Based vs.</a:t>
            </a:r>
            <a:r>
              <a:rPr lang="en-US" baseline="0" dirty="0"/>
              <a:t> Opinion?</a:t>
            </a:r>
            <a:endParaRPr lang="en-US" dirty="0"/>
          </a:p>
        </p:txBody>
      </p:sp>
      <p:pic>
        <p:nvPicPr>
          <p:cNvPr id="135" name="image14.png" descr="Graphic that reads I, Information source? Research-Based vs. Opinion?"/>
          <p:cNvPicPr/>
          <p:nvPr/>
        </p:nvPicPr>
        <p:blipFill>
          <a:blip r:embed="rId5"/>
          <a:srcRect t="10370"/>
          <a:stretch>
            <a:fillRect/>
          </a:stretch>
        </p:blipFill>
        <p:spPr>
          <a:xfrm>
            <a:off x="280575" y="232398"/>
            <a:ext cx="5917351" cy="822978"/>
          </a:xfrm>
          <a:prstGeom prst="rect">
            <a:avLst/>
          </a:prstGeom>
          <a:ln w="12700">
            <a:miter lim="400000"/>
          </a:ln>
        </p:spPr>
      </p:pic>
      <p:pic>
        <p:nvPicPr>
          <p:cNvPr id="3" name="Recorded Sound" descr="Health.howstuffworks.com. Is this website truth or trash? When you look at the legit acronym, I stands for information source. Is it opinion based or science based? This website is opinion based. The authors are various bloggers. The bloggers are not listed as a doctor or healthcare professional. There are no creditials to the various bloggers. So you can conclude, that this website is trash.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2266950"/>
            <a:ext cx="609600" cy="609600"/>
          </a:xfrm>
          <a:prstGeom prst="rect">
            <a:avLst/>
          </a:prstGeom>
        </p:spPr>
      </p:pic>
      <p:sp>
        <p:nvSpPr>
          <p:cNvPr id="134" name="Shape 134"/>
          <p:cNvSpPr>
            <a:spLocks noGrp="1"/>
          </p:cNvSpPr>
          <p:nvPr>
            <p:ph type="body" idx="1"/>
          </p:nvPr>
        </p:nvSpPr>
        <p:spPr>
          <a:xfrm>
            <a:off x="317700" y="1066697"/>
            <a:ext cx="5843100" cy="525069"/>
          </a:xfrm>
          <a:prstGeom prst="rect">
            <a:avLst/>
          </a:prstGeom>
        </p:spPr>
        <p:txBody>
          <a:bodyPr lIns="0" tIns="0" rIns="0" bIns="0">
            <a:normAutofit/>
          </a:bodyPr>
          <a:lstStyle/>
          <a:p>
            <a:pPr marL="0" lvl="0" indent="0" algn="ctr">
              <a:spcBef>
                <a:spcPts val="3600"/>
              </a:spcBef>
              <a:buSzTx/>
              <a:buNone/>
              <a:defRPr sz="1800"/>
            </a:pPr>
            <a:r>
              <a:rPr sz="2400" dirty="0">
                <a:latin typeface="Roboto"/>
                <a:ea typeface="Roboto"/>
                <a:cs typeface="Roboto"/>
                <a:sym typeface="Roboto"/>
              </a:rPr>
              <a:t>Is it opinion-based or science-based?</a:t>
            </a:r>
          </a:p>
        </p:txBody>
      </p:sp>
      <p:pic>
        <p:nvPicPr>
          <p:cNvPr id="140" name="image5.jpeg" descr="Photo of the health.howstuffworks.com website. There is an article on Dementia and an advertisement for Facebook at the bottom of the page. "/>
          <p:cNvPicPr/>
          <p:nvPr/>
        </p:nvPicPr>
        <p:blipFill>
          <a:blip r:embed="rId7"/>
          <a:stretch>
            <a:fillRect/>
          </a:stretch>
        </p:blipFill>
        <p:spPr>
          <a:xfrm>
            <a:off x="6029015" y="-234697"/>
            <a:ext cx="3400523" cy="6035928"/>
          </a:xfrm>
          <a:prstGeom prst="rect">
            <a:avLst/>
          </a:prstGeom>
          <a:ln w="12700">
            <a:miter lim="400000"/>
          </a:ln>
        </p:spPr>
      </p:pic>
      <p:sp>
        <p:nvSpPr>
          <p:cNvPr id="2" name="TextBox 1">
            <a:extLst>
              <a:ext uri="{FF2B5EF4-FFF2-40B4-BE49-F238E27FC236}">
                <a16:creationId xmlns:a16="http://schemas.microsoft.com/office/drawing/2014/main" id="{C9902BA9-3A6D-324D-9110-D05474D5F780}"/>
              </a:ext>
            </a:extLst>
          </p:cNvPr>
          <p:cNvSpPr txBox="1"/>
          <p:nvPr/>
        </p:nvSpPr>
        <p:spPr>
          <a:xfrm>
            <a:off x="1724039" y="1591831"/>
            <a:ext cx="3021016" cy="67710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algn="l" rtl="0" latinLnBrk="1" hangingPunct="0"/>
            <a:r>
              <a:rPr lang="en-US" sz="2400" dirty="0">
                <a:latin typeface="+mn-lt"/>
                <a:hlinkClick r:id="rId8"/>
              </a:rPr>
              <a:t>Dementia information</a:t>
            </a:r>
          </a:p>
          <a:p>
            <a:pPr marL="0" marR="0" indent="0" algn="l" defTabSz="914400" rtl="0" fontAlgn="auto" latinLnBrk="1" hangingPunct="0">
              <a:lnSpc>
                <a:spcPct val="100000"/>
              </a:lnSpc>
              <a:spcBef>
                <a:spcPts val="0"/>
              </a:spcBef>
              <a:spcAft>
                <a:spcPts val="0"/>
              </a:spcAft>
              <a:buClrTx/>
              <a:buSzTx/>
              <a:buFontTx/>
              <a:buNone/>
              <a:tabLst/>
            </a:pPr>
            <a:endParaRPr kumimoji="0" lang="en-US" sz="1400" b="0" i="0" u="none" strike="noStrike" cap="none" spc="0" normalizeH="0" baseline="0" dirty="0">
              <a:ln>
                <a:noFill/>
              </a:ln>
              <a:solidFill>
                <a:srgbClr val="FFFFFF"/>
              </a:solidFill>
              <a:effectLst/>
              <a:uFillTx/>
              <a:latin typeface="+mj-lt"/>
              <a:ea typeface="+mj-ea"/>
              <a:cs typeface="+mj-cs"/>
              <a:sym typeface="Avenir Roman"/>
            </a:endParaRPr>
          </a:p>
        </p:txBody>
      </p:sp>
      <p:pic>
        <p:nvPicPr>
          <p:cNvPr id="4" name="Picture 4" descr="Qr code&#10;&#10;Description automatically generated">
            <a:extLst>
              <a:ext uri="{FF2B5EF4-FFF2-40B4-BE49-F238E27FC236}">
                <a16:creationId xmlns:a16="http://schemas.microsoft.com/office/drawing/2014/main" id="{7DAD8E17-0D3A-482C-82B8-1BE7FE9E4532}"/>
              </a:ext>
            </a:extLst>
          </p:cNvPr>
          <p:cNvPicPr>
            <a:picLocks noChangeAspect="1"/>
          </p:cNvPicPr>
          <p:nvPr/>
        </p:nvPicPr>
        <p:blipFill>
          <a:blip r:embed="rId9"/>
          <a:stretch>
            <a:fillRect/>
          </a:stretch>
        </p:blipFill>
        <p:spPr>
          <a:xfrm>
            <a:off x="2029558" y="2652346"/>
            <a:ext cx="1905000" cy="1905000"/>
          </a:xfrm>
          <a:prstGeom prst="rect">
            <a:avLst/>
          </a:prstGeom>
        </p:spPr>
      </p:pic>
    </p:spTree>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5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BD4A695-DC8D-C246-B72B-7AF0EE34B194}"/>
              </a:ext>
            </a:extLst>
          </p:cNvPr>
          <p:cNvSpPr>
            <a:spLocks noGrp="1"/>
          </p:cNvSpPr>
          <p:nvPr>
            <p:ph type="title"/>
          </p:nvPr>
        </p:nvSpPr>
        <p:spPr/>
        <p:txBody>
          <a:bodyPr/>
          <a:lstStyle/>
          <a:p>
            <a:r>
              <a:rPr lang="en-US" dirty="0"/>
              <a:t>T, True,</a:t>
            </a:r>
            <a:r>
              <a:rPr lang="en-US" baseline="0" dirty="0"/>
              <a:t> Too Good to be True?</a:t>
            </a:r>
            <a:endParaRPr lang="en-US" dirty="0"/>
          </a:p>
        </p:txBody>
      </p:sp>
      <p:pic>
        <p:nvPicPr>
          <p:cNvPr id="145" name="image18.png" descr="Graphic that reads T, True, too good to be true? What does it promise or offer?"/>
          <p:cNvPicPr/>
          <p:nvPr/>
        </p:nvPicPr>
        <p:blipFill>
          <a:blip r:embed="rId5"/>
          <a:srcRect t="6515"/>
          <a:stretch>
            <a:fillRect/>
          </a:stretch>
        </p:blipFill>
        <p:spPr>
          <a:xfrm>
            <a:off x="311698" y="218598"/>
            <a:ext cx="6014803" cy="765804"/>
          </a:xfrm>
          <a:prstGeom prst="rect">
            <a:avLst/>
          </a:prstGeom>
          <a:ln w="12700">
            <a:miter lim="400000"/>
          </a:ln>
        </p:spPr>
      </p:pic>
      <p:pic>
        <p:nvPicPr>
          <p:cNvPr id="5" name="Recorded Sound" descr="cdc.gov. Is this a legitimate website or not? T stands for True. Is it too good to be true? What does it promise or offer? There are no materials being promised or offered from this site? They are providing information alone. Do the claims seem too good to be true? There are no promises being made. The resource is the human health and resources, which is a legitimate source. So, when you look at your legit acronym, you can determine that this resource is truthful.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92211" y="2323674"/>
            <a:ext cx="609600" cy="609600"/>
          </a:xfrm>
          <a:prstGeom prst="rect">
            <a:avLst/>
          </a:prstGeom>
        </p:spPr>
      </p:pic>
      <p:sp>
        <p:nvSpPr>
          <p:cNvPr id="144" name="Shape 144"/>
          <p:cNvSpPr>
            <a:spLocks noGrp="1"/>
          </p:cNvSpPr>
          <p:nvPr>
            <p:ph type="body" idx="1"/>
          </p:nvPr>
        </p:nvSpPr>
        <p:spPr>
          <a:xfrm>
            <a:off x="759416" y="984402"/>
            <a:ext cx="5119365" cy="878268"/>
          </a:xfrm>
          <a:prstGeom prst="rect">
            <a:avLst/>
          </a:prstGeom>
        </p:spPr>
        <p:txBody>
          <a:bodyPr lIns="0" tIns="0" rIns="0" bIns="0">
            <a:normAutofit fontScale="92500"/>
          </a:bodyPr>
          <a:lstStyle/>
          <a:p>
            <a:pPr marL="0" lvl="0" indent="0" algn="ctr">
              <a:spcBef>
                <a:spcPts val="3600"/>
              </a:spcBef>
              <a:buSzTx/>
              <a:buNone/>
              <a:defRPr sz="1800"/>
            </a:pPr>
            <a:r>
              <a:rPr sz="2400" dirty="0">
                <a:latin typeface="Roboto"/>
                <a:ea typeface="Roboto"/>
                <a:cs typeface="Roboto"/>
                <a:sym typeface="Roboto"/>
              </a:rPr>
              <a:t>What is the site promising or offering? Do the claims seem too good to be true?</a:t>
            </a:r>
          </a:p>
        </p:txBody>
      </p:sp>
      <p:pic>
        <p:nvPicPr>
          <p:cNvPr id="147" name="image6.jpeg" descr="Photo of the Cenders for Disease Control and Prevention website with an article titled &quot;Alzheimer's Disease and Healthy Aging&quot;"/>
          <p:cNvPicPr/>
          <p:nvPr/>
        </p:nvPicPr>
        <p:blipFill>
          <a:blip r:embed="rId7"/>
          <a:stretch>
            <a:fillRect/>
          </a:stretch>
        </p:blipFill>
        <p:spPr>
          <a:xfrm>
            <a:off x="6179992" y="-197769"/>
            <a:ext cx="3120585" cy="5539037"/>
          </a:xfrm>
          <a:prstGeom prst="rect">
            <a:avLst/>
          </a:prstGeom>
          <a:ln w="12700">
            <a:miter lim="400000"/>
          </a:ln>
        </p:spPr>
      </p:pic>
      <p:sp>
        <p:nvSpPr>
          <p:cNvPr id="2" name="TextBox 1">
            <a:extLst>
              <a:ext uri="{FF2B5EF4-FFF2-40B4-BE49-F238E27FC236}">
                <a16:creationId xmlns:a16="http://schemas.microsoft.com/office/drawing/2014/main" id="{138D4A2B-5954-3E42-9931-B3CAF66D9A5A}"/>
              </a:ext>
            </a:extLst>
          </p:cNvPr>
          <p:cNvSpPr txBox="1"/>
          <p:nvPr/>
        </p:nvSpPr>
        <p:spPr>
          <a:xfrm>
            <a:off x="1808590" y="1862670"/>
            <a:ext cx="3021016" cy="67710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algn="l" rtl="0" latinLnBrk="1" hangingPunct="0"/>
            <a:r>
              <a:rPr lang="en-US" sz="2400" dirty="0">
                <a:latin typeface="+mn-lt"/>
                <a:hlinkClick r:id="rId8"/>
              </a:rPr>
              <a:t>Dementia information</a:t>
            </a:r>
          </a:p>
          <a:p>
            <a:pPr marL="0" marR="0" indent="0" algn="l" defTabSz="914400" rtl="0" fontAlgn="auto" latinLnBrk="1" hangingPunct="0">
              <a:lnSpc>
                <a:spcPct val="100000"/>
              </a:lnSpc>
              <a:spcBef>
                <a:spcPts val="0"/>
              </a:spcBef>
              <a:spcAft>
                <a:spcPts val="0"/>
              </a:spcAft>
              <a:buClrTx/>
              <a:buSzTx/>
              <a:buFontTx/>
              <a:buNone/>
              <a:tabLst/>
            </a:pPr>
            <a:endParaRPr kumimoji="0" lang="en-US" sz="1400" b="0" i="0" u="none" strike="noStrike" cap="none" spc="0" normalizeH="0" baseline="0" dirty="0">
              <a:ln>
                <a:noFill/>
              </a:ln>
              <a:solidFill>
                <a:srgbClr val="FFFFFF"/>
              </a:solidFill>
              <a:effectLst/>
              <a:uFillTx/>
              <a:latin typeface="+mj-lt"/>
              <a:ea typeface="+mj-ea"/>
              <a:cs typeface="+mj-cs"/>
              <a:sym typeface="Avenir Roman"/>
            </a:endParaRPr>
          </a:p>
        </p:txBody>
      </p:sp>
      <p:pic>
        <p:nvPicPr>
          <p:cNvPr id="6" name="Picture 6" descr="Qr code&#10;&#10;Description automatically generated">
            <a:extLst>
              <a:ext uri="{FF2B5EF4-FFF2-40B4-BE49-F238E27FC236}">
                <a16:creationId xmlns:a16="http://schemas.microsoft.com/office/drawing/2014/main" id="{560341CC-EF64-4F83-B1C8-53AF2DAD63B8}"/>
              </a:ext>
            </a:extLst>
          </p:cNvPr>
          <p:cNvPicPr>
            <a:picLocks noChangeAspect="1"/>
          </p:cNvPicPr>
          <p:nvPr/>
        </p:nvPicPr>
        <p:blipFill>
          <a:blip r:embed="rId9"/>
          <a:stretch>
            <a:fillRect/>
          </a:stretch>
        </p:blipFill>
        <p:spPr>
          <a:xfrm>
            <a:off x="2286000" y="2637692"/>
            <a:ext cx="1905000" cy="1905000"/>
          </a:xfrm>
          <a:prstGeom prst="rect">
            <a:avLst/>
          </a:prstGeom>
        </p:spPr>
      </p:pic>
    </p:spTree>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51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Shape 151"/>
          <p:cNvSpPr>
            <a:spLocks noGrp="1"/>
          </p:cNvSpPr>
          <p:nvPr>
            <p:ph type="title"/>
          </p:nvPr>
        </p:nvSpPr>
        <p:spPr>
          <a:xfrm>
            <a:off x="311699" y="324197"/>
            <a:ext cx="8520602" cy="623402"/>
          </a:xfrm>
          <a:prstGeom prst="rect">
            <a:avLst/>
          </a:prstGeom>
        </p:spPr>
        <p:txBody>
          <a:bodyPr lIns="0" tIns="0" rIns="0" bIns="0">
            <a:normAutofit/>
          </a:bodyPr>
          <a:lstStyle/>
          <a:p>
            <a:pPr lvl="0" algn="ctr">
              <a:defRPr sz="1800"/>
            </a:pPr>
            <a:r>
              <a:rPr lang="en-US" sz="3600" b="1" dirty="0">
                <a:latin typeface="+mn-ea"/>
                <a:ea typeface="+mn-ea"/>
              </a:rPr>
              <a:t>I</a:t>
            </a:r>
            <a:r>
              <a:rPr sz="3600" b="1" dirty="0">
                <a:latin typeface="+mn-ea"/>
                <a:ea typeface="+mn-ea"/>
              </a:rPr>
              <a:t>s this Website LEGIT?</a:t>
            </a:r>
          </a:p>
        </p:txBody>
      </p:sp>
      <p:pic>
        <p:nvPicPr>
          <p:cNvPr id="4" name="Recorded Sound" descr="This next website is the national osteoporosis foundation. Is this website legit? Let's review all five letters in our legit acronym to decide if this is truth or trash. L stands for last review. Is it up to date? Yes, it is. It was last updated in 2021. E, exist, why does it exist? Is it trying to sell you something? No, it's not trying to sell you anything. It's for information only. G stands for good, is it a credible source? Can you trust it? This website is a credible source, as it is a national foundation and it contains O.R.G. in the site address. I stands for information source. Is it research based or opinion based? This resource is research based and it involves healthcare professionals. T stands for true. Is it too good to be true? What does it promise or offer? This website does not promise or offer anything. It provides information only. With all of this information, you can decide that this website is truth.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17777" y="264004"/>
            <a:ext cx="609600" cy="609600"/>
          </a:xfrm>
          <a:prstGeom prst="rect">
            <a:avLst/>
          </a:prstGeom>
        </p:spPr>
      </p:pic>
      <p:pic>
        <p:nvPicPr>
          <p:cNvPr id="153" name="image20.png" descr="Image of the legit acronym"/>
          <p:cNvPicPr/>
          <p:nvPr/>
        </p:nvPicPr>
        <p:blipFill>
          <a:blip r:embed="rId6"/>
          <a:srcRect l="13338" t="36386" r="12672"/>
          <a:stretch>
            <a:fillRect/>
          </a:stretch>
        </p:blipFill>
        <p:spPr>
          <a:xfrm>
            <a:off x="125374" y="1224748"/>
            <a:ext cx="4965915" cy="3641478"/>
          </a:xfrm>
          <a:prstGeom prst="rect">
            <a:avLst/>
          </a:prstGeom>
          <a:ln w="12700">
            <a:miter lim="400000"/>
          </a:ln>
        </p:spPr>
      </p:pic>
      <p:sp>
        <p:nvSpPr>
          <p:cNvPr id="152" name="Shape 152"/>
          <p:cNvSpPr>
            <a:spLocks noGrp="1"/>
          </p:cNvSpPr>
          <p:nvPr>
            <p:ph type="body" idx="1"/>
          </p:nvPr>
        </p:nvSpPr>
        <p:spPr>
          <a:xfrm>
            <a:off x="5001731" y="1050036"/>
            <a:ext cx="3999903" cy="3990901"/>
          </a:xfrm>
          <a:prstGeom prst="rect">
            <a:avLst/>
          </a:prstGeom>
        </p:spPr>
        <p:txBody>
          <a:bodyPr lIns="0" tIns="0" rIns="0" bIns="0">
            <a:normAutofit/>
          </a:bodyPr>
          <a:lstStyle/>
          <a:p>
            <a:pPr marL="0" lvl="0" indent="0" algn="ctr">
              <a:buSzTx/>
              <a:buNone/>
              <a:defRPr sz="1800"/>
            </a:pPr>
            <a:r>
              <a:rPr sz="2400" dirty="0">
                <a:latin typeface="+mn-ea"/>
                <a:ea typeface="+mn-ea"/>
              </a:rPr>
              <a:t>Let’s review all 5 letters! </a:t>
            </a:r>
          </a:p>
          <a:p>
            <a:pPr marL="0" lvl="0" indent="0" algn="ctr">
              <a:buSzTx/>
              <a:buNone/>
              <a:defRPr sz="1800"/>
            </a:pPr>
            <a:endParaRPr sz="2400" dirty="0">
              <a:latin typeface="+mn-ea"/>
              <a:ea typeface="+mn-ea"/>
            </a:endParaRPr>
          </a:p>
          <a:p>
            <a:pPr marL="0" lvl="0" indent="0" algn="ctr">
              <a:buSzTx/>
              <a:buNone/>
              <a:defRPr sz="1800"/>
            </a:pPr>
            <a:r>
              <a:rPr sz="2400" dirty="0">
                <a:hlinkClick r:id="rId7"/>
              </a:rPr>
              <a:t>Osteoporosis </a:t>
            </a:r>
            <a:r>
              <a:rPr lang="en-US" sz="2400" dirty="0">
                <a:hlinkClick r:id="rId7"/>
              </a:rPr>
              <a:t>I</a:t>
            </a:r>
            <a:r>
              <a:rPr sz="2400" dirty="0">
                <a:hlinkClick r:id="rId7"/>
              </a:rPr>
              <a:t>nformation</a:t>
            </a:r>
            <a:endParaRPr sz="2400" dirty="0"/>
          </a:p>
        </p:txBody>
      </p:sp>
      <p:pic>
        <p:nvPicPr>
          <p:cNvPr id="5" name="Picture 5" descr="Qr code&#10;&#10;Description automatically generated">
            <a:extLst>
              <a:ext uri="{FF2B5EF4-FFF2-40B4-BE49-F238E27FC236}">
                <a16:creationId xmlns:a16="http://schemas.microsoft.com/office/drawing/2014/main" id="{DD9E144A-D273-47CF-92DB-9B08F38E4EDA}"/>
              </a:ext>
            </a:extLst>
          </p:cNvPr>
          <p:cNvPicPr>
            <a:picLocks noChangeAspect="1"/>
          </p:cNvPicPr>
          <p:nvPr/>
        </p:nvPicPr>
        <p:blipFill>
          <a:blip r:embed="rId8"/>
          <a:stretch>
            <a:fillRect/>
          </a:stretch>
        </p:blipFill>
        <p:spPr>
          <a:xfrm>
            <a:off x="5817577" y="2674327"/>
            <a:ext cx="1905000" cy="1905000"/>
          </a:xfrm>
          <a:prstGeom prst="rect">
            <a:avLst/>
          </a:prstGeom>
        </p:spPr>
      </p:pic>
    </p:spTree>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34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 name="image22.png" descr="Graphic titled &quot;Everytime you talk with a health care provider ask these three questions&quot;. The questions are what is my main problem? What do I need to do? Why is it important for me to do this?"/>
          <p:cNvPicPr/>
          <p:nvPr/>
        </p:nvPicPr>
        <p:blipFill>
          <a:blip r:embed="rId5"/>
          <a:srcRect b="2496"/>
          <a:stretch>
            <a:fillRect/>
          </a:stretch>
        </p:blipFill>
        <p:spPr>
          <a:xfrm>
            <a:off x="963425" y="0"/>
            <a:ext cx="7217162" cy="5143500"/>
          </a:xfrm>
          <a:prstGeom prst="rect">
            <a:avLst/>
          </a:prstGeom>
          <a:ln w="12700">
            <a:miter lim="400000"/>
          </a:ln>
        </p:spPr>
      </p:pic>
      <p:pic>
        <p:nvPicPr>
          <p:cNvPr id="3" name="Recorded Sound" descr="Now we're going to look at &quot;Ask Me Three&quot;. This is a tool that you can use to help communicate with your healthcare provider. Everytime you talk with your healthcare provider ask these three questions. What is my main problem? What do I need to do? Why is it important for me to do this? Ask what is my main problem everytime you see a doctor, nurse, pharmecist, or other healthcare provider. You can also ask this question if you're preparing for a medical test or procedure or getting medication. The next question is what do I need to do? Ask this question if you still don't understand the information. Let your healthcare provider know if you still don't understand what you need. You might say &quot;This is new to me. Will you please explain to me one more time.&quot; Lastly, why is it important for me to do this? And who needs to ask, ask me three? Everyone needs to do this and everyone wants help with health information. You are not alone if you find things confusing at times. Asking questions helps you understand how to stay healthy.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1618768"/>
            <a:ext cx="609600" cy="609600"/>
          </a:xfrm>
          <a:prstGeom prst="rect">
            <a:avLst/>
          </a:prstGeom>
        </p:spPr>
      </p:pic>
      <p:sp>
        <p:nvSpPr>
          <p:cNvPr id="4" name="Title 3" hidden="1">
            <a:extLst>
              <a:ext uri="{FF2B5EF4-FFF2-40B4-BE49-F238E27FC236}">
                <a16:creationId xmlns:a16="http://schemas.microsoft.com/office/drawing/2014/main" id="{C9E27006-F6DA-5F4F-823F-5ABA10DB24E5}"/>
              </a:ext>
            </a:extLst>
          </p:cNvPr>
          <p:cNvSpPr>
            <a:spLocks noGrp="1"/>
          </p:cNvSpPr>
          <p:nvPr>
            <p:ph type="title"/>
          </p:nvPr>
        </p:nvSpPr>
        <p:spPr/>
        <p:txBody>
          <a:bodyPr/>
          <a:lstStyle/>
          <a:p>
            <a:r>
              <a:rPr lang="en-US" dirty="0"/>
              <a:t>Ask Me Three</a:t>
            </a:r>
          </a:p>
        </p:txBody>
      </p:sp>
    </p:spTree>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95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a:spLocks noGrp="1"/>
          </p:cNvSpPr>
          <p:nvPr>
            <p:ph type="title"/>
          </p:nvPr>
        </p:nvSpPr>
        <p:spPr>
          <a:xfrm>
            <a:off x="304073" y="2114238"/>
            <a:ext cx="4045203" cy="915000"/>
          </a:xfrm>
          <a:prstGeom prst="rect">
            <a:avLst/>
          </a:prstGeom>
        </p:spPr>
        <p:txBody>
          <a:bodyPr>
            <a:normAutofit/>
          </a:bodyPr>
          <a:lstStyle/>
          <a:p>
            <a:pPr lvl="0">
              <a:defRPr sz="1800"/>
            </a:pPr>
            <a:r>
              <a:rPr sz="3800" b="1" dirty="0">
                <a:latin typeface="+mn-lt"/>
              </a:rPr>
              <a:t>Let’s Practice!</a:t>
            </a:r>
          </a:p>
        </p:txBody>
      </p:sp>
      <p:pic>
        <p:nvPicPr>
          <p:cNvPr id="167" name="image23.png" descr="Graphic of the &quot;Ask me three&quot; Questions"/>
          <p:cNvPicPr/>
          <p:nvPr/>
        </p:nvPicPr>
        <p:blipFill>
          <a:blip r:embed="rId5"/>
          <a:stretch>
            <a:fillRect/>
          </a:stretch>
        </p:blipFill>
        <p:spPr>
          <a:xfrm>
            <a:off x="4706799" y="608023"/>
            <a:ext cx="4277977" cy="3927477"/>
          </a:xfrm>
          <a:prstGeom prst="rect">
            <a:avLst/>
          </a:prstGeom>
          <a:ln w="12700">
            <a:miter lim="400000"/>
          </a:ln>
        </p:spPr>
      </p:pic>
      <p:pic>
        <p:nvPicPr>
          <p:cNvPr id="2" name="Recorded Sound" descr="Let's practice the &quot;Ask me three&quot; tool. We are going to pretend you are having problems with falls. You can ask, what is your main problem? Your main problem is falls. What do you need to do? Work with a physical therapist and take your medication for your weak bones or osteoporosis. Why is this important for me to do this? Falls are the leading cause of injury to older adults. It is important to work with the physical therapist and take your osteoporosis medications because we want to avoid a hip fracture or other complications in your healt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2266950"/>
            <a:ext cx="609600" cy="609600"/>
          </a:xfrm>
          <a:prstGeom prst="rect">
            <a:avLst/>
          </a:prstGeom>
        </p:spPr>
      </p:pic>
    </p:spTree>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42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hape 175"/>
          <p:cNvSpPr>
            <a:spLocks noGrp="1"/>
          </p:cNvSpPr>
          <p:nvPr>
            <p:ph type="sldNum" sz="quarter" idx="2"/>
          </p:nvPr>
        </p:nvSpPr>
        <p:spPr>
          <a:xfrm>
            <a:off x="8497999" y="4521134"/>
            <a:ext cx="548702" cy="335252"/>
          </a:xfrm>
          <a:prstGeom prst="rect">
            <a:avLst/>
          </a:prstGeom>
          <a:extLst>
            <a:ext uri="{C572A759-6A51-4108-AA02-DFA0A04FC94B}">
              <ma14:wrappingTextBoxFlag xmlns:ma14="http://schemas.microsoft.com/office/mac/drawingml/2011/main" xmlns="" val="1"/>
            </a:ext>
          </a:extLst>
        </p:spPr>
        <p:txBody>
          <a:bodyPr lIns="0" tIns="0" rIns="0" bIns="0">
            <a:normAutofit/>
          </a:bodyPr>
          <a:lstStyle>
            <a:lvl1pPr algn="ctr"/>
          </a:lstStyle>
          <a:p>
            <a:pPr lvl="0">
              <a:defRPr sz="1800">
                <a:solidFill>
                  <a:srgbClr val="000000"/>
                </a:solidFill>
              </a:defRPr>
            </a:pPr>
            <a:fld id="{86CB4B4D-7CA3-9044-876B-883B54F8677D}" type="slidenum">
              <a:rPr sz="1000">
                <a:solidFill>
                  <a:srgbClr val="7F7F7F"/>
                </a:solidFill>
              </a:rPr>
              <a:t>18</a:t>
            </a:fld>
            <a:endParaRPr sz="1000">
              <a:solidFill>
                <a:srgbClr val="7F7F7F"/>
              </a:solidFill>
            </a:endParaRPr>
          </a:p>
        </p:txBody>
      </p:sp>
      <p:pic>
        <p:nvPicPr>
          <p:cNvPr id="176" name="image24.png" descr="TCU Harris College of Nursing &amp; Health Sciences logo"/>
          <p:cNvPicPr/>
          <p:nvPr/>
        </p:nvPicPr>
        <p:blipFill>
          <a:blip r:embed="rId5"/>
          <a:stretch>
            <a:fillRect/>
          </a:stretch>
        </p:blipFill>
        <p:spPr>
          <a:xfrm>
            <a:off x="4763416" y="666176"/>
            <a:ext cx="2596447" cy="949207"/>
          </a:xfrm>
          <a:prstGeom prst="rect">
            <a:avLst/>
          </a:prstGeom>
          <a:ln w="12700">
            <a:miter lim="400000"/>
          </a:ln>
        </p:spPr>
      </p:pic>
      <p:pic>
        <p:nvPicPr>
          <p:cNvPr id="177" name="image1.tif" descr="DFWHC Foundation Logo"/>
          <p:cNvPicPr/>
          <p:nvPr/>
        </p:nvPicPr>
        <p:blipFill>
          <a:blip r:embed="rId6"/>
          <a:stretch>
            <a:fillRect/>
          </a:stretch>
        </p:blipFill>
        <p:spPr>
          <a:xfrm>
            <a:off x="2059614" y="1772578"/>
            <a:ext cx="1857631" cy="663733"/>
          </a:xfrm>
          <a:prstGeom prst="rect">
            <a:avLst/>
          </a:prstGeom>
          <a:ln w="12700">
            <a:miter lim="400000"/>
          </a:ln>
        </p:spPr>
      </p:pic>
      <p:sp>
        <p:nvSpPr>
          <p:cNvPr id="178" name="Shape 178" descr="This project was supported by the National Network of the Libraries of Medicine under Award Number 1UG4LM012345-01. The content is solely the responsibility of the authors and does not necessarily represent the official views of the National Institutes of Medicine.&#13;&#10;"/>
          <p:cNvSpPr/>
          <p:nvPr/>
        </p:nvSpPr>
        <p:spPr>
          <a:xfrm>
            <a:off x="395056" y="3836614"/>
            <a:ext cx="8353781" cy="1200325"/>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lvl="0" algn="ctr">
              <a:defRPr sz="1800">
                <a:solidFill>
                  <a:srgbClr val="000000"/>
                </a:solidFill>
              </a:defRPr>
            </a:pPr>
            <a:r>
              <a:rPr dirty="0">
                <a:latin typeface="Arial"/>
                <a:ea typeface="Arial"/>
                <a:cs typeface="+mn-cs"/>
                <a:sym typeface="Arial"/>
              </a:rPr>
              <a:t>This project was supported by the National Network of the Libraries of Medicine under Award Number 1UG4LM012345-01. The content is solely the responsibility of the authors and does not necessarily represent the official views of the National Institutes of Medicine.</a:t>
            </a:r>
          </a:p>
        </p:txBody>
      </p:sp>
      <p:pic>
        <p:nvPicPr>
          <p:cNvPr id="179" name="image2.tif" descr="Children's Health Logo"/>
          <p:cNvPicPr/>
          <p:nvPr/>
        </p:nvPicPr>
        <p:blipFill>
          <a:blip r:embed="rId7"/>
          <a:stretch>
            <a:fillRect/>
          </a:stretch>
        </p:blipFill>
        <p:spPr>
          <a:xfrm>
            <a:off x="4571947" y="1615383"/>
            <a:ext cx="2424468" cy="605624"/>
          </a:xfrm>
          <a:prstGeom prst="rect">
            <a:avLst/>
          </a:prstGeom>
          <a:ln w="12700">
            <a:miter lim="400000"/>
          </a:ln>
        </p:spPr>
      </p:pic>
      <p:pic>
        <p:nvPicPr>
          <p:cNvPr id="180" name="image3.tif" descr="Medical City Healthcare Logo"/>
          <p:cNvPicPr/>
          <p:nvPr/>
        </p:nvPicPr>
        <p:blipFill>
          <a:blip r:embed="rId8"/>
          <a:stretch>
            <a:fillRect/>
          </a:stretch>
        </p:blipFill>
        <p:spPr>
          <a:xfrm>
            <a:off x="2590382" y="2812004"/>
            <a:ext cx="3708822" cy="496898"/>
          </a:xfrm>
          <a:prstGeom prst="rect">
            <a:avLst/>
          </a:prstGeom>
          <a:ln w="12700">
            <a:miter lim="400000"/>
          </a:ln>
        </p:spPr>
      </p:pic>
      <p:pic>
        <p:nvPicPr>
          <p:cNvPr id="181" name="image25.png" descr="hsc SaferCare Texas logo"/>
          <p:cNvPicPr/>
          <p:nvPr/>
        </p:nvPicPr>
        <p:blipFill>
          <a:blip r:embed="rId9"/>
          <a:stretch>
            <a:fillRect/>
          </a:stretch>
        </p:blipFill>
        <p:spPr>
          <a:xfrm>
            <a:off x="1665113" y="666176"/>
            <a:ext cx="2646634" cy="694313"/>
          </a:xfrm>
          <a:prstGeom prst="rect">
            <a:avLst/>
          </a:prstGeom>
          <a:ln w="12700">
            <a:miter lim="400000"/>
          </a:ln>
        </p:spPr>
      </p:pic>
      <p:pic>
        <p:nvPicPr>
          <p:cNvPr id="2" name="Recorded Sound" descr="This project was supported by the National Network of the Libraries of Medicine. The content is solely the responsibility of the authors and does not necessarily represent the official views of the National Institutes of Medicine.&#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311747" y="2243348"/>
            <a:ext cx="609600" cy="609600"/>
          </a:xfrm>
          <a:prstGeom prst="rect">
            <a:avLst/>
          </a:prstGeom>
        </p:spPr>
      </p:pic>
      <p:sp>
        <p:nvSpPr>
          <p:cNvPr id="3" name="Title 2" hidden="1">
            <a:extLst>
              <a:ext uri="{FF2B5EF4-FFF2-40B4-BE49-F238E27FC236}">
                <a16:creationId xmlns:a16="http://schemas.microsoft.com/office/drawing/2014/main" id="{DAB7E4A3-EFD6-5C4C-92C4-348799A8B007}"/>
              </a:ext>
            </a:extLst>
          </p:cNvPr>
          <p:cNvSpPr>
            <a:spLocks noGrp="1"/>
          </p:cNvSpPr>
          <p:nvPr>
            <p:ph type="title" idx="4294967295"/>
          </p:nvPr>
        </p:nvSpPr>
        <p:spPr/>
        <p:txBody>
          <a:bodyPr/>
          <a:lstStyle/>
          <a:p>
            <a:r>
              <a:rPr lang="en-US" dirty="0"/>
              <a:t>Sponsor Logos</a:t>
            </a:r>
          </a:p>
        </p:txBody>
      </p:sp>
    </p:spTree>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5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a:spLocks noGrp="1"/>
          </p:cNvSpPr>
          <p:nvPr>
            <p:ph type="title"/>
          </p:nvPr>
        </p:nvSpPr>
        <p:spPr>
          <a:xfrm>
            <a:off x="265500" y="383822"/>
            <a:ext cx="4216189" cy="839312"/>
          </a:xfrm>
          <a:prstGeom prst="rect">
            <a:avLst/>
          </a:prstGeom>
        </p:spPr>
        <p:txBody>
          <a:bodyPr>
            <a:normAutofit fontScale="90000"/>
          </a:bodyPr>
          <a:lstStyle/>
          <a:p>
            <a:pPr lvl="0">
              <a:defRPr sz="1800"/>
            </a:pPr>
            <a:r>
              <a:rPr sz="3600" b="1" dirty="0">
                <a:latin typeface="+mj-ea"/>
                <a:ea typeface="+mj-ea"/>
              </a:rPr>
              <a:t>Tell </a:t>
            </a:r>
            <a:r>
              <a:rPr lang="en-US" sz="3600" b="1" dirty="0">
                <a:latin typeface="+mj-ea"/>
                <a:ea typeface="+mj-ea"/>
              </a:rPr>
              <a:t>U</a:t>
            </a:r>
            <a:r>
              <a:rPr sz="3600" b="1" dirty="0">
                <a:latin typeface="+mj-ea"/>
                <a:ea typeface="+mj-ea"/>
              </a:rPr>
              <a:t>s </a:t>
            </a:r>
            <a:r>
              <a:rPr lang="en-US" sz="3600" b="1" dirty="0">
                <a:latin typeface="+mj-ea"/>
                <a:ea typeface="+mj-ea"/>
              </a:rPr>
              <a:t>H</a:t>
            </a:r>
            <a:r>
              <a:rPr sz="3600" b="1" dirty="0">
                <a:latin typeface="+mj-ea"/>
                <a:ea typeface="+mj-ea"/>
              </a:rPr>
              <a:t>ow </a:t>
            </a:r>
            <a:r>
              <a:rPr lang="en-US" sz="3600" b="1" dirty="0">
                <a:latin typeface="+mj-ea"/>
                <a:ea typeface="+mj-ea"/>
              </a:rPr>
              <a:t>W</a:t>
            </a:r>
            <a:r>
              <a:rPr sz="3600" b="1" dirty="0">
                <a:latin typeface="+mj-ea"/>
                <a:ea typeface="+mj-ea"/>
              </a:rPr>
              <a:t>e </a:t>
            </a:r>
            <a:r>
              <a:rPr lang="en-US" sz="3600" b="1" dirty="0">
                <a:latin typeface="+mj-ea"/>
                <a:ea typeface="+mj-ea"/>
              </a:rPr>
              <a:t>D</a:t>
            </a:r>
            <a:r>
              <a:rPr sz="3600" b="1" dirty="0">
                <a:latin typeface="+mj-ea"/>
                <a:ea typeface="+mj-ea"/>
              </a:rPr>
              <a:t>id!</a:t>
            </a:r>
          </a:p>
        </p:txBody>
      </p:sp>
      <p:sp>
        <p:nvSpPr>
          <p:cNvPr id="184" name="Shape 184"/>
          <p:cNvSpPr>
            <a:spLocks noGrp="1"/>
          </p:cNvSpPr>
          <p:nvPr>
            <p:ph type="body" idx="1"/>
          </p:nvPr>
        </p:nvSpPr>
        <p:spPr>
          <a:xfrm>
            <a:off x="265500" y="1379112"/>
            <a:ext cx="4045200" cy="2423102"/>
          </a:xfrm>
          <a:prstGeom prst="rect">
            <a:avLst/>
          </a:prstGeom>
        </p:spPr>
        <p:txBody>
          <a:bodyPr>
            <a:noAutofit/>
          </a:bodyPr>
          <a:lstStyle/>
          <a:p>
            <a:pPr lvl="0">
              <a:lnSpc>
                <a:spcPct val="115000"/>
              </a:lnSpc>
              <a:defRPr sz="1800"/>
            </a:pPr>
            <a:r>
              <a:rPr sz="2400" dirty="0">
                <a:latin typeface="+mn-ea"/>
                <a:ea typeface="+mn-ea"/>
              </a:rPr>
              <a:t>Please complete this evaluation!</a:t>
            </a:r>
          </a:p>
          <a:p>
            <a:pPr marL="517525" lvl="0" indent="-422275" algn="l">
              <a:lnSpc>
                <a:spcPct val="115000"/>
              </a:lnSpc>
              <a:spcBef>
                <a:spcPts val="1600"/>
              </a:spcBef>
              <a:buClr>
                <a:srgbClr val="000000"/>
              </a:buClr>
              <a:buSzPts val="2100"/>
              <a:buFont typeface="Arial"/>
              <a:buChar char="●"/>
              <a:defRPr sz="1800"/>
            </a:pPr>
            <a:r>
              <a:rPr sz="2400" dirty="0">
                <a:latin typeface="+mn-ea"/>
                <a:ea typeface="+mn-ea"/>
              </a:rPr>
              <a:t>Use your </a:t>
            </a:r>
            <a:r>
              <a:rPr lang="en-US" sz="2400" dirty="0">
                <a:latin typeface="+mn-ea"/>
                <a:ea typeface="+mn-ea"/>
              </a:rPr>
              <a:t>Camera or </a:t>
            </a:r>
            <a:r>
              <a:rPr sz="2400" dirty="0">
                <a:latin typeface="+mn-ea"/>
                <a:ea typeface="+mn-ea"/>
              </a:rPr>
              <a:t>QR scanner to scan the code on the right.</a:t>
            </a:r>
          </a:p>
          <a:p>
            <a:pPr lvl="0">
              <a:lnSpc>
                <a:spcPct val="115000"/>
              </a:lnSpc>
              <a:spcBef>
                <a:spcPts val="1600"/>
              </a:spcBef>
              <a:defRPr sz="1800"/>
            </a:pPr>
            <a:r>
              <a:rPr sz="2400" dirty="0">
                <a:latin typeface="+mn-ea"/>
                <a:ea typeface="+mn-ea"/>
              </a:rPr>
              <a:t>This is anonymous - no one will know it was you!!!</a:t>
            </a:r>
          </a:p>
        </p:txBody>
      </p:sp>
      <p:pic>
        <p:nvPicPr>
          <p:cNvPr id="5" name="Recorded Sound" descr="Tell us how we did! Please complete this evaluation. Use your camera or QR scanner to scan the code on the right. This is anonymous, no one will know it was you. Thank you for participating in WebLitLegit for the older adult.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89837" y="2285863"/>
            <a:ext cx="609600" cy="609600"/>
          </a:xfrm>
          <a:prstGeom prst="rect">
            <a:avLst/>
          </a:prstGeom>
        </p:spPr>
      </p:pic>
      <p:pic>
        <p:nvPicPr>
          <p:cNvPr id="6" name="Picture 6" descr="Qr code&#10;&#10;Description automatically generated">
            <a:extLst>
              <a:ext uri="{FF2B5EF4-FFF2-40B4-BE49-F238E27FC236}">
                <a16:creationId xmlns:a16="http://schemas.microsoft.com/office/drawing/2014/main" id="{F606C76F-7BBA-4266-949C-10D17F0705DB}"/>
              </a:ext>
            </a:extLst>
          </p:cNvPr>
          <p:cNvPicPr>
            <a:picLocks noChangeAspect="1"/>
          </p:cNvPicPr>
          <p:nvPr/>
        </p:nvPicPr>
        <p:blipFill>
          <a:blip r:embed="rId6"/>
          <a:stretch>
            <a:fillRect/>
          </a:stretch>
        </p:blipFill>
        <p:spPr>
          <a:xfrm>
            <a:off x="5634404" y="1340827"/>
            <a:ext cx="1905000" cy="1905000"/>
          </a:xfrm>
          <a:prstGeom prst="rect">
            <a:avLst/>
          </a:prstGeom>
        </p:spPr>
      </p:pic>
    </p:spTree>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9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Shape 77">
            <a:extLst>
              <a:ext uri="{C183D7F6-B498-43B3-948B-1728B52AA6E4}">
                <adec:decorative xmlns:adec="http://schemas.microsoft.com/office/drawing/2017/decorative" val="1"/>
              </a:ext>
            </a:extLst>
          </p:cNvPr>
          <p:cNvSpPr/>
          <p:nvPr/>
        </p:nvSpPr>
        <p:spPr>
          <a:xfrm>
            <a:off x="417689" y="1342320"/>
            <a:ext cx="4045201" cy="28930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9200"/>
                </a:lnTo>
                <a:lnTo>
                  <a:pt x="9000" y="19200"/>
                </a:lnTo>
                <a:lnTo>
                  <a:pt x="6300" y="21600"/>
                </a:lnTo>
                <a:lnTo>
                  <a:pt x="3600" y="19200"/>
                </a:lnTo>
                <a:lnTo>
                  <a:pt x="0" y="19200"/>
                </a:lnTo>
                <a:lnTo>
                  <a:pt x="0" y="11200"/>
                </a:lnTo>
                <a:close/>
              </a:path>
            </a:pathLst>
          </a:custGeom>
          <a:solidFill>
            <a:srgbClr val="FFFFFF"/>
          </a:solidFill>
          <a:ln>
            <a:solidFill/>
            <a:round/>
          </a:ln>
        </p:spPr>
        <p:txBody>
          <a:bodyPr lIns="0" tIns="0" rIns="0" bIns="0" anchor="ctr"/>
          <a:lstStyle/>
          <a:p>
            <a:pPr lvl="0">
              <a:defRPr>
                <a:solidFill>
                  <a:srgbClr val="611BB8"/>
                </a:solidFill>
                <a:latin typeface="Arial"/>
                <a:ea typeface="Arial"/>
                <a:cs typeface="Arial"/>
                <a:sym typeface="Arial"/>
              </a:defRPr>
            </a:pPr>
            <a:endParaRPr/>
          </a:p>
        </p:txBody>
      </p:sp>
      <p:sp>
        <p:nvSpPr>
          <p:cNvPr id="78" name="Shape 78"/>
          <p:cNvSpPr>
            <a:spLocks noGrp="1"/>
          </p:cNvSpPr>
          <p:nvPr>
            <p:ph type="title"/>
          </p:nvPr>
        </p:nvSpPr>
        <p:spPr>
          <a:xfrm>
            <a:off x="487968" y="900172"/>
            <a:ext cx="3905887" cy="1900778"/>
          </a:xfrm>
          <a:prstGeom prst="rect">
            <a:avLst/>
          </a:prstGeom>
        </p:spPr>
        <p:txBody>
          <a:bodyPr lIns="0" tIns="0" rIns="0" bIns="0">
            <a:normAutofit/>
          </a:bodyPr>
          <a:lstStyle/>
          <a:p>
            <a:pPr>
              <a:defRPr sz="1800"/>
            </a:pPr>
            <a:r>
              <a:rPr sz="3600" dirty="0">
                <a:latin typeface="+mn-ea"/>
                <a:ea typeface="+mn-ea"/>
              </a:rPr>
              <a:t>What </a:t>
            </a:r>
            <a:r>
              <a:rPr lang="en-US" sz="3600" dirty="0">
                <a:latin typeface="+mn-ea"/>
                <a:ea typeface="+mn-ea"/>
              </a:rPr>
              <a:t>will I learn</a:t>
            </a:r>
            <a:r>
              <a:rPr sz="3600" dirty="0">
                <a:latin typeface="+mn-ea"/>
                <a:ea typeface="+mn-ea"/>
              </a:rPr>
              <a:t>?</a:t>
            </a:r>
          </a:p>
        </p:txBody>
      </p:sp>
      <p:sp>
        <p:nvSpPr>
          <p:cNvPr id="79" name="Shape 79"/>
          <p:cNvSpPr>
            <a:spLocks noGrp="1"/>
          </p:cNvSpPr>
          <p:nvPr>
            <p:ph type="body" idx="1"/>
          </p:nvPr>
        </p:nvSpPr>
        <p:spPr>
          <a:xfrm>
            <a:off x="4939500" y="169759"/>
            <a:ext cx="3837000" cy="4249542"/>
          </a:xfrm>
          <a:prstGeom prst="rect">
            <a:avLst/>
          </a:prstGeom>
        </p:spPr>
        <p:txBody>
          <a:bodyPr lIns="0" tIns="0" rIns="0" bIns="0" anchor="ctr">
            <a:normAutofit fontScale="92500" lnSpcReduction="20000"/>
          </a:bodyPr>
          <a:lstStyle/>
          <a:p>
            <a:pPr marL="381000" indent="-266700" algn="l">
              <a:buClr>
                <a:srgbClr val="FFFFFF"/>
              </a:buClr>
              <a:buSzPts val="1400"/>
              <a:buFont typeface="Arial"/>
              <a:buChar char="●"/>
              <a:defRPr sz="1800"/>
            </a:pPr>
            <a:r>
              <a:rPr lang="en-US" sz="2800" dirty="0">
                <a:solidFill>
                  <a:schemeClr val="bg1"/>
                </a:solidFill>
                <a:latin typeface="+mn-lt"/>
              </a:rPr>
              <a:t>Where and how to find helpful resources on the Internet</a:t>
            </a:r>
            <a:br>
              <a:rPr sz="2800" dirty="0">
                <a:solidFill>
                  <a:srgbClr val="FFFFFF"/>
                </a:solidFill>
                <a:latin typeface="+mn-lt"/>
              </a:rPr>
            </a:br>
            <a:endParaRPr sz="2800" dirty="0">
              <a:solidFill>
                <a:srgbClr val="FFFFFF"/>
              </a:solidFill>
              <a:latin typeface="+mn-lt"/>
            </a:endParaRPr>
          </a:p>
          <a:p>
            <a:pPr marL="381000" indent="-266700" algn="l">
              <a:buClr>
                <a:srgbClr val="FFFFFF"/>
              </a:buClr>
              <a:buSzPts val="1400"/>
              <a:buFont typeface="Arial"/>
              <a:buChar char="●"/>
              <a:defRPr sz="1800"/>
            </a:pPr>
            <a:r>
              <a:rPr lang="en-US" sz="2800" dirty="0">
                <a:solidFill>
                  <a:srgbClr val="FFFFFF"/>
                </a:solidFill>
                <a:latin typeface="+mn-lt"/>
              </a:rPr>
              <a:t>Develop skills to evaluate health resources found on the Internet </a:t>
            </a:r>
            <a:r>
              <a:rPr sz="2800" dirty="0">
                <a:solidFill>
                  <a:srgbClr val="FFFFFF"/>
                </a:solidFill>
                <a:latin typeface="+mn-lt"/>
              </a:rPr>
              <a:t> </a:t>
            </a:r>
            <a:br>
              <a:rPr sz="2800" dirty="0">
                <a:solidFill>
                  <a:srgbClr val="FFFFFF"/>
                </a:solidFill>
                <a:latin typeface="+mn-lt"/>
              </a:rPr>
            </a:br>
            <a:endParaRPr sz="2800" dirty="0">
              <a:solidFill>
                <a:srgbClr val="FFFFFF"/>
              </a:solidFill>
              <a:latin typeface="+mn-lt"/>
            </a:endParaRPr>
          </a:p>
          <a:p>
            <a:pPr marL="381000" indent="-266700" algn="l">
              <a:buClr>
                <a:srgbClr val="FFFFFF"/>
              </a:buClr>
              <a:buSzPts val="1400"/>
              <a:buFont typeface="Arial"/>
              <a:buChar char="●"/>
              <a:defRPr sz="1800"/>
            </a:pPr>
            <a:r>
              <a:rPr lang="en-US" sz="2800" dirty="0">
                <a:solidFill>
                  <a:srgbClr val="FFFFFF"/>
                </a:solidFill>
                <a:latin typeface="+mn-lt"/>
              </a:rPr>
              <a:t>Confidence in using information from the Internet to make health decisions</a:t>
            </a:r>
            <a:endParaRPr sz="2800" dirty="0">
              <a:solidFill>
                <a:srgbClr val="FFFFFF"/>
              </a:solidFill>
              <a:latin typeface="+mn-lt"/>
            </a:endParaRPr>
          </a:p>
        </p:txBody>
      </p:sp>
      <p:pic>
        <p:nvPicPr>
          <p:cNvPr id="3" name="Recorded Sound" descr="What will I learn today? One, where and how to find helpful resources on the internet. Two, develop skills to evaluate health resources found on the internet. Three, confidence in using information from the internet to make health decisions.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2294530"/>
            <a:ext cx="609600" cy="609600"/>
          </a:xfrm>
          <a:prstGeom prst="rect">
            <a:avLst/>
          </a:prstGeom>
        </p:spPr>
      </p:pic>
    </p:spTree>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26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Shape 77">
            <a:extLst>
              <a:ext uri="{C183D7F6-B498-43B3-948B-1728B52AA6E4}">
                <adec:decorative xmlns:adec="http://schemas.microsoft.com/office/drawing/2017/decorative" val="1"/>
              </a:ext>
            </a:extLst>
          </p:cNvPr>
          <p:cNvSpPr/>
          <p:nvPr/>
        </p:nvSpPr>
        <p:spPr>
          <a:xfrm>
            <a:off x="443279" y="1282611"/>
            <a:ext cx="4045201" cy="28930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9200"/>
                </a:lnTo>
                <a:lnTo>
                  <a:pt x="9000" y="19200"/>
                </a:lnTo>
                <a:lnTo>
                  <a:pt x="6300" y="21600"/>
                </a:lnTo>
                <a:lnTo>
                  <a:pt x="3600" y="19200"/>
                </a:lnTo>
                <a:lnTo>
                  <a:pt x="0" y="19200"/>
                </a:lnTo>
                <a:lnTo>
                  <a:pt x="0" y="11200"/>
                </a:lnTo>
                <a:close/>
              </a:path>
            </a:pathLst>
          </a:custGeom>
          <a:solidFill>
            <a:srgbClr val="FFFFFF"/>
          </a:solidFill>
          <a:ln>
            <a:solidFill/>
            <a:round/>
          </a:ln>
        </p:spPr>
        <p:txBody>
          <a:bodyPr lIns="0" tIns="0" rIns="0" bIns="0" anchor="ctr"/>
          <a:lstStyle/>
          <a:p>
            <a:pPr lvl="0">
              <a:defRPr>
                <a:solidFill>
                  <a:srgbClr val="611BB8"/>
                </a:solidFill>
                <a:latin typeface="Arial"/>
                <a:ea typeface="Arial"/>
                <a:cs typeface="Arial"/>
                <a:sym typeface="Arial"/>
              </a:defRPr>
            </a:pPr>
            <a:endParaRPr/>
          </a:p>
        </p:txBody>
      </p:sp>
      <p:sp>
        <p:nvSpPr>
          <p:cNvPr id="78" name="Shape 78"/>
          <p:cNvSpPr>
            <a:spLocks noGrp="1"/>
          </p:cNvSpPr>
          <p:nvPr>
            <p:ph type="title"/>
          </p:nvPr>
        </p:nvSpPr>
        <p:spPr>
          <a:xfrm>
            <a:off x="581797" y="1173128"/>
            <a:ext cx="3905887" cy="1900778"/>
          </a:xfrm>
          <a:prstGeom prst="rect">
            <a:avLst/>
          </a:prstGeom>
        </p:spPr>
        <p:txBody>
          <a:bodyPr lIns="0" tIns="0" rIns="0" bIns="0">
            <a:normAutofit/>
          </a:bodyPr>
          <a:lstStyle/>
          <a:p>
            <a:pPr lvl="0">
              <a:defRPr sz="1800"/>
            </a:pPr>
            <a:r>
              <a:rPr sz="3600" dirty="0">
                <a:latin typeface="+mn-ea"/>
                <a:ea typeface="+mn-ea"/>
              </a:rPr>
              <a:t>What do Y</a:t>
            </a:r>
            <a:r>
              <a:rPr lang="en-US" sz="3600" dirty="0">
                <a:latin typeface="+mn-ea"/>
                <a:ea typeface="+mn-ea"/>
              </a:rPr>
              <a:t>ou</a:t>
            </a:r>
            <a:r>
              <a:rPr sz="3600" dirty="0">
                <a:latin typeface="+mn-ea"/>
                <a:ea typeface="+mn-ea"/>
              </a:rPr>
              <a:t> use to surf the web?</a:t>
            </a:r>
          </a:p>
        </p:txBody>
      </p:sp>
      <p:sp>
        <p:nvSpPr>
          <p:cNvPr id="79" name="Shape 79"/>
          <p:cNvSpPr>
            <a:spLocks noGrp="1"/>
          </p:cNvSpPr>
          <p:nvPr>
            <p:ph type="body" idx="1"/>
          </p:nvPr>
        </p:nvSpPr>
        <p:spPr>
          <a:xfrm>
            <a:off x="4939500" y="724199"/>
            <a:ext cx="3837000" cy="3695102"/>
          </a:xfrm>
          <a:prstGeom prst="rect">
            <a:avLst/>
          </a:prstGeom>
        </p:spPr>
        <p:txBody>
          <a:bodyPr lIns="0" tIns="0" rIns="0" bIns="0" anchor="ctr">
            <a:normAutofit/>
          </a:bodyPr>
          <a:lstStyle/>
          <a:p>
            <a:pPr marL="381000" lvl="0" indent="-266700" algn="l">
              <a:buClr>
                <a:srgbClr val="FFFFFF"/>
              </a:buClr>
              <a:buSzPts val="1400"/>
              <a:buFont typeface="Arial"/>
              <a:buChar char="●"/>
              <a:defRPr sz="1800"/>
            </a:pPr>
            <a:r>
              <a:rPr sz="2800" dirty="0">
                <a:solidFill>
                  <a:srgbClr val="FFFFFF"/>
                </a:solidFill>
                <a:latin typeface="+mn-lt"/>
              </a:rPr>
              <a:t>Cell Phone? </a:t>
            </a:r>
            <a:br>
              <a:rPr sz="2800" dirty="0">
                <a:solidFill>
                  <a:srgbClr val="FFFFFF"/>
                </a:solidFill>
                <a:latin typeface="+mn-lt"/>
              </a:rPr>
            </a:br>
            <a:endParaRPr sz="2800" dirty="0">
              <a:solidFill>
                <a:srgbClr val="FFFFFF"/>
              </a:solidFill>
              <a:latin typeface="+mn-lt"/>
            </a:endParaRPr>
          </a:p>
          <a:p>
            <a:pPr marL="381000" lvl="0" indent="-266700" algn="l">
              <a:buClr>
                <a:srgbClr val="FFFFFF"/>
              </a:buClr>
              <a:buSzPts val="1400"/>
              <a:buFont typeface="Arial"/>
              <a:buChar char="●"/>
              <a:defRPr sz="1800"/>
            </a:pPr>
            <a:r>
              <a:rPr sz="2800" dirty="0">
                <a:solidFill>
                  <a:srgbClr val="FFFFFF"/>
                </a:solidFill>
                <a:latin typeface="+mn-lt"/>
              </a:rPr>
              <a:t>Computer or Tablet?  </a:t>
            </a:r>
            <a:br>
              <a:rPr sz="2800" dirty="0">
                <a:solidFill>
                  <a:srgbClr val="FFFFFF"/>
                </a:solidFill>
                <a:latin typeface="+mn-lt"/>
              </a:rPr>
            </a:br>
            <a:endParaRPr sz="2800" dirty="0">
              <a:solidFill>
                <a:srgbClr val="FFFFFF"/>
              </a:solidFill>
              <a:latin typeface="+mn-lt"/>
            </a:endParaRPr>
          </a:p>
          <a:p>
            <a:pPr marL="381000" lvl="0" indent="-266700" algn="l">
              <a:buClr>
                <a:srgbClr val="FFFFFF"/>
              </a:buClr>
              <a:buSzPts val="1400"/>
              <a:buFont typeface="Arial"/>
              <a:buChar char="●"/>
              <a:defRPr sz="1800"/>
            </a:pPr>
            <a:r>
              <a:rPr sz="2800" dirty="0">
                <a:solidFill>
                  <a:srgbClr val="FFFFFF"/>
                </a:solidFill>
                <a:latin typeface="+mn-lt"/>
              </a:rPr>
              <a:t>Google? </a:t>
            </a:r>
            <a:br>
              <a:rPr sz="2800" dirty="0">
                <a:solidFill>
                  <a:srgbClr val="FFFFFF"/>
                </a:solidFill>
                <a:latin typeface="+mn-lt"/>
              </a:rPr>
            </a:br>
            <a:endParaRPr sz="2800" dirty="0">
              <a:solidFill>
                <a:srgbClr val="FFFFFF"/>
              </a:solidFill>
              <a:latin typeface="+mn-lt"/>
            </a:endParaRPr>
          </a:p>
          <a:p>
            <a:pPr marL="381000" lvl="0" indent="-266700" algn="l">
              <a:buClr>
                <a:srgbClr val="FFFFFF"/>
              </a:buClr>
              <a:buSzPts val="1400"/>
              <a:buFont typeface="Arial"/>
              <a:buChar char="●"/>
              <a:defRPr sz="1800"/>
            </a:pPr>
            <a:r>
              <a:rPr sz="2800" dirty="0">
                <a:solidFill>
                  <a:srgbClr val="FFFFFF"/>
                </a:solidFill>
                <a:latin typeface="+mn-lt"/>
              </a:rPr>
              <a:t>Social Media?</a:t>
            </a:r>
          </a:p>
        </p:txBody>
      </p:sp>
      <p:pic>
        <p:nvPicPr>
          <p:cNvPr id="2" name="Recorded Sound" descr="What do you use to surf the web? Do you use a cell phone, computer, tablet, google, or social medi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2123517"/>
            <a:ext cx="609600" cy="609600"/>
          </a:xfrm>
          <a:prstGeom prst="rect">
            <a:avLst/>
          </a:prstGeom>
        </p:spPr>
      </p:pic>
    </p:spTree>
    <p:extLst>
      <p:ext uri="{BB962C8B-B14F-4D97-AF65-F5344CB8AC3E}">
        <p14:creationId xmlns:p14="http://schemas.microsoft.com/office/powerpoint/2010/main" val="2708483271"/>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8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Shape 81">
            <a:extLst>
              <a:ext uri="{C183D7F6-B498-43B3-948B-1728B52AA6E4}">
                <adec:decorative xmlns:adec="http://schemas.microsoft.com/office/drawing/2017/decorative" val="1"/>
              </a:ext>
            </a:extLst>
          </p:cNvPr>
          <p:cNvSpPr/>
          <p:nvPr/>
        </p:nvSpPr>
        <p:spPr>
          <a:xfrm>
            <a:off x="265950" y="1627069"/>
            <a:ext cx="4045201" cy="28930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9200"/>
                </a:lnTo>
                <a:lnTo>
                  <a:pt x="9000" y="19200"/>
                </a:lnTo>
                <a:lnTo>
                  <a:pt x="6300" y="21600"/>
                </a:lnTo>
                <a:lnTo>
                  <a:pt x="3600" y="19200"/>
                </a:lnTo>
                <a:lnTo>
                  <a:pt x="0" y="19200"/>
                </a:lnTo>
                <a:lnTo>
                  <a:pt x="0" y="11200"/>
                </a:lnTo>
                <a:close/>
              </a:path>
            </a:pathLst>
          </a:custGeom>
          <a:solidFill>
            <a:srgbClr val="FFFFFF"/>
          </a:solidFill>
          <a:ln>
            <a:solidFill/>
            <a:round/>
          </a:ln>
        </p:spPr>
        <p:txBody>
          <a:bodyPr lIns="0" tIns="0" rIns="0" bIns="0" anchor="ctr"/>
          <a:lstStyle/>
          <a:p>
            <a:pPr lvl="0">
              <a:defRPr>
                <a:solidFill>
                  <a:srgbClr val="611BB8"/>
                </a:solidFill>
                <a:latin typeface="Arial"/>
                <a:ea typeface="Arial"/>
                <a:cs typeface="Arial"/>
                <a:sym typeface="Arial"/>
              </a:defRPr>
            </a:pPr>
            <a:endParaRPr/>
          </a:p>
        </p:txBody>
      </p:sp>
      <p:sp>
        <p:nvSpPr>
          <p:cNvPr id="82" name="Shape 82"/>
          <p:cNvSpPr>
            <a:spLocks noGrp="1"/>
          </p:cNvSpPr>
          <p:nvPr>
            <p:ph type="title"/>
          </p:nvPr>
        </p:nvSpPr>
        <p:spPr>
          <a:xfrm>
            <a:off x="308597" y="1201639"/>
            <a:ext cx="4045203" cy="2559600"/>
          </a:xfrm>
          <a:prstGeom prst="rect">
            <a:avLst/>
          </a:prstGeom>
        </p:spPr>
        <p:txBody>
          <a:bodyPr lIns="0" tIns="0" rIns="0" bIns="0">
            <a:normAutofit/>
          </a:bodyPr>
          <a:lstStyle/>
          <a:p>
            <a:pPr lvl="0">
              <a:defRPr sz="1800"/>
            </a:pPr>
            <a:r>
              <a:rPr sz="3600" dirty="0">
                <a:latin typeface="+mn-lt"/>
              </a:rPr>
              <a:t>What are some health topics you have searched?</a:t>
            </a:r>
          </a:p>
        </p:txBody>
      </p:sp>
      <p:sp>
        <p:nvSpPr>
          <p:cNvPr id="83" name="Shape 83"/>
          <p:cNvSpPr>
            <a:spLocks noGrp="1"/>
          </p:cNvSpPr>
          <p:nvPr>
            <p:ph type="body" idx="1"/>
          </p:nvPr>
        </p:nvSpPr>
        <p:spPr>
          <a:xfrm>
            <a:off x="4939500" y="280647"/>
            <a:ext cx="3837000" cy="4138654"/>
          </a:xfrm>
          <a:prstGeom prst="rect">
            <a:avLst/>
          </a:prstGeom>
        </p:spPr>
        <p:txBody>
          <a:bodyPr lIns="0" tIns="0" rIns="0" bIns="0" anchor="ctr">
            <a:noAutofit/>
          </a:bodyPr>
          <a:lstStyle/>
          <a:p>
            <a:pPr marL="381000" lvl="0" indent="-266700" algn="l">
              <a:buClr>
                <a:srgbClr val="FFFFFF"/>
              </a:buClr>
              <a:buSzPts val="1400"/>
              <a:buFont typeface="Arial"/>
              <a:buChar char="●"/>
              <a:defRPr sz="1800"/>
            </a:pPr>
            <a:r>
              <a:rPr sz="2800" dirty="0">
                <a:solidFill>
                  <a:srgbClr val="FFFFFF"/>
                </a:solidFill>
                <a:latin typeface="+mn-ea"/>
                <a:ea typeface="+mn-ea"/>
              </a:rPr>
              <a:t>What if I am having memory problems?</a:t>
            </a:r>
            <a:br>
              <a:rPr sz="2800" dirty="0">
                <a:solidFill>
                  <a:srgbClr val="FFFFFF"/>
                </a:solidFill>
                <a:latin typeface="+mn-ea"/>
                <a:ea typeface="+mn-ea"/>
              </a:rPr>
            </a:br>
            <a:endParaRPr sz="2800" dirty="0">
              <a:solidFill>
                <a:srgbClr val="FFFFFF"/>
              </a:solidFill>
              <a:latin typeface="+mn-ea"/>
              <a:ea typeface="+mn-ea"/>
            </a:endParaRPr>
          </a:p>
          <a:p>
            <a:pPr marL="381000" lvl="0" indent="-266700" algn="l">
              <a:buClr>
                <a:srgbClr val="FFFFFF"/>
              </a:buClr>
              <a:buSzPts val="1400"/>
              <a:buFont typeface="Arial"/>
              <a:buChar char="●"/>
              <a:defRPr sz="1800"/>
            </a:pPr>
            <a:r>
              <a:rPr sz="2800" dirty="0">
                <a:solidFill>
                  <a:srgbClr val="FFFFFF"/>
                </a:solidFill>
                <a:latin typeface="+mn-ea"/>
                <a:ea typeface="+mn-ea"/>
              </a:rPr>
              <a:t>What is COVID-19?</a:t>
            </a:r>
            <a:br>
              <a:rPr sz="2800" dirty="0">
                <a:solidFill>
                  <a:srgbClr val="FFFFFF"/>
                </a:solidFill>
                <a:latin typeface="+mn-ea"/>
                <a:ea typeface="+mn-ea"/>
              </a:rPr>
            </a:br>
            <a:endParaRPr sz="2800" dirty="0">
              <a:solidFill>
                <a:srgbClr val="FFFFFF"/>
              </a:solidFill>
              <a:latin typeface="+mn-ea"/>
              <a:ea typeface="+mn-ea"/>
            </a:endParaRPr>
          </a:p>
          <a:p>
            <a:pPr marL="381000" lvl="0" indent="-266700" algn="l">
              <a:buClr>
                <a:srgbClr val="FFFFFF"/>
              </a:buClr>
              <a:buSzPts val="1400"/>
              <a:buFont typeface="Arial"/>
              <a:buChar char="●"/>
              <a:defRPr sz="1800"/>
            </a:pPr>
            <a:r>
              <a:rPr sz="2800" dirty="0">
                <a:solidFill>
                  <a:srgbClr val="FFFFFF"/>
                </a:solidFill>
                <a:latin typeface="+mn-ea"/>
                <a:ea typeface="+mn-ea"/>
              </a:rPr>
              <a:t>How can I prevent falls?</a:t>
            </a:r>
            <a:br>
              <a:rPr sz="2800" dirty="0">
                <a:solidFill>
                  <a:srgbClr val="FFFFFF"/>
                </a:solidFill>
                <a:latin typeface="+mn-ea"/>
                <a:ea typeface="+mn-ea"/>
              </a:rPr>
            </a:br>
            <a:endParaRPr sz="2800" dirty="0">
              <a:solidFill>
                <a:srgbClr val="FFFFFF"/>
              </a:solidFill>
              <a:latin typeface="+mn-ea"/>
              <a:ea typeface="+mn-ea"/>
            </a:endParaRPr>
          </a:p>
          <a:p>
            <a:pPr marL="381000" lvl="0" indent="-266700" algn="l">
              <a:buClr>
                <a:srgbClr val="FFFFFF"/>
              </a:buClr>
              <a:buSzPts val="1400"/>
              <a:buFont typeface="Arial"/>
              <a:buChar char="●"/>
              <a:defRPr sz="1800"/>
            </a:pPr>
            <a:r>
              <a:rPr sz="2800" dirty="0">
                <a:solidFill>
                  <a:srgbClr val="FFFFFF"/>
                </a:solidFill>
                <a:latin typeface="+mn-ea"/>
                <a:ea typeface="+mn-ea"/>
              </a:rPr>
              <a:t>What happens when you have a stroke?</a:t>
            </a:r>
          </a:p>
        </p:txBody>
      </p:sp>
      <p:pic>
        <p:nvPicPr>
          <p:cNvPr id="5" name="Recorded Sound" descr="What are some health topics you have searched? In a survey of older adults these are some examples of topics that older adults want to know. What if I'm having memory problems? What is COVID19? How can I prevent falls? What happens when you have a stroke? Most likely you would search on the internet, right? But how do you know if the information is factual or if you should trust the informa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41575" y="2349974"/>
            <a:ext cx="609600" cy="609600"/>
          </a:xfrm>
          <a:prstGeom prst="rect">
            <a:avLst/>
          </a:prstGeom>
        </p:spPr>
      </p:pic>
    </p:spTree>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8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Shape 85"/>
          <p:cNvSpPr>
            <a:spLocks noGrp="1"/>
          </p:cNvSpPr>
          <p:nvPr>
            <p:ph type="title"/>
          </p:nvPr>
        </p:nvSpPr>
        <p:spPr>
          <a:xfrm>
            <a:off x="262149" y="1774426"/>
            <a:ext cx="4045200" cy="1533602"/>
          </a:xfrm>
          <a:prstGeom prst="rect">
            <a:avLst/>
          </a:prstGeom>
        </p:spPr>
        <p:txBody>
          <a:bodyPr lIns="0" tIns="0" rIns="0" bIns="0">
            <a:normAutofit/>
          </a:bodyPr>
          <a:lstStyle/>
          <a:p>
            <a:pPr lvl="0">
              <a:defRPr sz="1800"/>
            </a:pPr>
            <a:r>
              <a:rPr sz="3600" dirty="0">
                <a:latin typeface="+mn-lt"/>
              </a:rPr>
              <a:t>What is </a:t>
            </a:r>
            <a:r>
              <a:rPr lang="en-US" sz="3600" dirty="0">
                <a:latin typeface="+mn-lt"/>
              </a:rPr>
              <a:t>e</a:t>
            </a:r>
            <a:r>
              <a:rPr sz="3600" dirty="0">
                <a:latin typeface="+mn-lt"/>
              </a:rPr>
              <a:t>-</a:t>
            </a:r>
            <a:r>
              <a:rPr lang="en-US" sz="3600" dirty="0">
                <a:latin typeface="+mn-lt"/>
              </a:rPr>
              <a:t>h</a:t>
            </a:r>
            <a:r>
              <a:rPr sz="3600" dirty="0">
                <a:latin typeface="+mn-lt"/>
              </a:rPr>
              <a:t>ealth Literacy?</a:t>
            </a:r>
          </a:p>
        </p:txBody>
      </p:sp>
      <p:sp>
        <p:nvSpPr>
          <p:cNvPr id="86" name="Shape 86"/>
          <p:cNvSpPr>
            <a:spLocks noGrp="1"/>
          </p:cNvSpPr>
          <p:nvPr>
            <p:ph type="body" idx="1"/>
          </p:nvPr>
        </p:nvSpPr>
        <p:spPr>
          <a:xfrm>
            <a:off x="4939500" y="724199"/>
            <a:ext cx="3837000" cy="3695102"/>
          </a:xfrm>
          <a:prstGeom prst="rect">
            <a:avLst/>
          </a:prstGeom>
        </p:spPr>
        <p:txBody>
          <a:bodyPr lIns="0" tIns="0" rIns="0" bIns="0" anchor="ctr">
            <a:normAutofit/>
          </a:bodyPr>
          <a:lstStyle>
            <a:lvl1pPr algn="l">
              <a:spcBef>
                <a:spcPts val="1600"/>
              </a:spcBef>
              <a:defRPr sz="2800">
                <a:solidFill>
                  <a:srgbClr val="FFFFFF"/>
                </a:solidFill>
              </a:defRPr>
            </a:lvl1pPr>
          </a:lstStyle>
          <a:p>
            <a:pPr lvl="0">
              <a:defRPr sz="1800">
                <a:solidFill>
                  <a:srgbClr val="000000"/>
                </a:solidFill>
              </a:defRPr>
            </a:pPr>
            <a:r>
              <a:rPr sz="2800" dirty="0">
                <a:solidFill>
                  <a:srgbClr val="FFFFFF"/>
                </a:solidFill>
                <a:latin typeface="+mn-ea"/>
                <a:ea typeface="+mn-ea"/>
              </a:rPr>
              <a:t>Your ability to look for, find, understand and consider health information from electronic sources and apply the knowledge to address or solve a health problem</a:t>
            </a:r>
            <a:r>
              <a:rPr lang="en-US" sz="2800" dirty="0">
                <a:solidFill>
                  <a:srgbClr val="FFFFFF"/>
                </a:solidFill>
                <a:latin typeface="+mn-ea"/>
                <a:ea typeface="+mn-ea"/>
              </a:rPr>
              <a:t>.</a:t>
            </a:r>
            <a:endParaRPr sz="2800" dirty="0">
              <a:solidFill>
                <a:srgbClr val="FFFFFF"/>
              </a:solidFill>
              <a:latin typeface="+mn-ea"/>
              <a:ea typeface="+mn-ea"/>
            </a:endParaRPr>
          </a:p>
        </p:txBody>
      </p:sp>
      <p:pic>
        <p:nvPicPr>
          <p:cNvPr id="5" name="Recorded Sound" descr="What is E-health literacy, or electronic health literacy? It is your ability to look for, find, understand, and consider health information from electronic sources and apply the knowldege to address or solve a health problem.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2236427"/>
            <a:ext cx="609600" cy="609600"/>
          </a:xfrm>
          <a:prstGeom prst="rect">
            <a:avLst/>
          </a:prstGeom>
        </p:spPr>
      </p:pic>
      <p:sp>
        <p:nvSpPr>
          <p:cNvPr id="8" name="Shape 81">
            <a:extLst>
              <a:ext uri="{C183D7F6-B498-43B3-948B-1728B52AA6E4}">
                <adec:decorative xmlns:adec="http://schemas.microsoft.com/office/drawing/2017/decorative" val="1"/>
              </a:ext>
            </a:extLst>
          </p:cNvPr>
          <p:cNvSpPr/>
          <p:nvPr/>
        </p:nvSpPr>
        <p:spPr>
          <a:xfrm>
            <a:off x="265950" y="1627069"/>
            <a:ext cx="4045201" cy="28930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9200"/>
                </a:lnTo>
                <a:lnTo>
                  <a:pt x="9000" y="19200"/>
                </a:lnTo>
                <a:lnTo>
                  <a:pt x="6300" y="21600"/>
                </a:lnTo>
                <a:lnTo>
                  <a:pt x="3600" y="19200"/>
                </a:lnTo>
                <a:lnTo>
                  <a:pt x="0" y="19200"/>
                </a:lnTo>
                <a:lnTo>
                  <a:pt x="0" y="11200"/>
                </a:lnTo>
                <a:close/>
              </a:path>
            </a:pathLst>
          </a:custGeom>
          <a:solidFill>
            <a:srgbClr val="FFFFFF"/>
          </a:solidFill>
          <a:ln>
            <a:solidFill/>
            <a:round/>
          </a:ln>
        </p:spPr>
        <p:txBody>
          <a:bodyPr lIns="0" tIns="0" rIns="0" bIns="0" anchor="ctr"/>
          <a:lstStyle/>
          <a:p>
            <a:pPr lvl="0" algn="ctr">
              <a:defRPr>
                <a:solidFill>
                  <a:srgbClr val="611BB8"/>
                </a:solidFill>
                <a:latin typeface="Arial"/>
                <a:ea typeface="Arial"/>
                <a:cs typeface="Arial"/>
                <a:sym typeface="Arial"/>
              </a:defRPr>
            </a:pPr>
            <a:r>
              <a:rPr lang="en-US" sz="3600" dirty="0">
                <a:solidFill>
                  <a:schemeClr val="accent1">
                    <a:lumMod val="50000"/>
                  </a:schemeClr>
                </a:solidFill>
                <a:latin typeface="Helvetica" panose="020B0604020202020204" pitchFamily="34" charset="0"/>
                <a:cs typeface="Helvetica" panose="020B0604020202020204" pitchFamily="34" charset="0"/>
              </a:rPr>
              <a:t>What is e-health literacy?</a:t>
            </a:r>
            <a:endParaRPr sz="3600" dirty="0">
              <a:solidFill>
                <a:schemeClr val="accent1">
                  <a:lumMod val="50000"/>
                </a:schemeClr>
              </a:solidFill>
              <a:latin typeface="Helvetica" panose="020B0604020202020204" pitchFamily="34" charset="0"/>
              <a:cs typeface="Helvetica" panose="020B0604020202020204" pitchFamily="34" charset="0"/>
            </a:endParaRPr>
          </a:p>
        </p:txBody>
      </p:sp>
    </p:spTree>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6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Shape 88"/>
          <p:cNvSpPr>
            <a:spLocks noGrp="1"/>
          </p:cNvSpPr>
          <p:nvPr>
            <p:ph type="title"/>
          </p:nvPr>
        </p:nvSpPr>
        <p:spPr>
          <a:xfrm>
            <a:off x="291090" y="1732134"/>
            <a:ext cx="4045200" cy="1533603"/>
          </a:xfrm>
          <a:prstGeom prst="rect">
            <a:avLst/>
          </a:prstGeom>
        </p:spPr>
        <p:txBody>
          <a:bodyPr lIns="0" tIns="0" rIns="0" bIns="0">
            <a:normAutofit/>
          </a:bodyPr>
          <a:lstStyle>
            <a:lvl1pPr defTabSz="886967">
              <a:defRPr sz="3600"/>
            </a:lvl1pPr>
          </a:lstStyle>
          <a:p>
            <a:pPr lvl="0">
              <a:defRPr sz="1800"/>
            </a:pPr>
            <a:r>
              <a:rPr sz="3600" dirty="0">
                <a:latin typeface="+mn-lt"/>
              </a:rPr>
              <a:t>Why is E-Health literacy Important?</a:t>
            </a:r>
          </a:p>
        </p:txBody>
      </p:sp>
      <p:sp>
        <p:nvSpPr>
          <p:cNvPr id="89" name="Shape 89"/>
          <p:cNvSpPr>
            <a:spLocks noGrp="1"/>
          </p:cNvSpPr>
          <p:nvPr>
            <p:ph type="body" idx="1"/>
          </p:nvPr>
        </p:nvSpPr>
        <p:spPr>
          <a:xfrm>
            <a:off x="4939500" y="600021"/>
            <a:ext cx="3837000" cy="3695102"/>
          </a:xfrm>
          <a:prstGeom prst="rect">
            <a:avLst/>
          </a:prstGeom>
        </p:spPr>
        <p:txBody>
          <a:bodyPr lIns="0" tIns="0" rIns="0" bIns="0" anchor="ctr">
            <a:noAutofit/>
          </a:bodyPr>
          <a:lstStyle>
            <a:lvl1pPr algn="l" defTabSz="859536">
              <a:spcBef>
                <a:spcPts val="1500"/>
              </a:spcBef>
              <a:defRPr sz="2400">
                <a:solidFill>
                  <a:srgbClr val="FFFFFF"/>
                </a:solidFill>
              </a:defRPr>
            </a:lvl1pPr>
          </a:lstStyle>
          <a:p>
            <a:pPr lvl="0">
              <a:defRPr sz="1800">
                <a:solidFill>
                  <a:srgbClr val="000000"/>
                </a:solidFill>
              </a:defRPr>
            </a:pPr>
            <a:r>
              <a:rPr sz="2800" dirty="0">
                <a:solidFill>
                  <a:srgbClr val="FFFFFF"/>
                </a:solidFill>
                <a:latin typeface="+mn-ea"/>
                <a:ea typeface="+mn-ea"/>
              </a:rPr>
              <a:t>Many Adults use the internet to determine the severity of the symptoms they are </a:t>
            </a:r>
            <a:r>
              <a:rPr lang="en-US" sz="2800" dirty="0">
                <a:solidFill>
                  <a:srgbClr val="FFFFFF"/>
                </a:solidFill>
                <a:latin typeface="+mn-ea"/>
                <a:ea typeface="+mn-ea"/>
              </a:rPr>
              <a:t>having.</a:t>
            </a:r>
            <a:r>
              <a:rPr lang="en-US" sz="2800" dirty="0">
                <a:latin typeface="+mn-ea"/>
                <a:ea typeface="+mn-ea"/>
              </a:rPr>
              <a:t> </a:t>
            </a:r>
          </a:p>
          <a:p>
            <a:pPr lvl="0">
              <a:defRPr sz="1800">
                <a:solidFill>
                  <a:srgbClr val="000000"/>
                </a:solidFill>
              </a:defRPr>
            </a:pPr>
            <a:r>
              <a:rPr lang="en-US" sz="2800" dirty="0">
                <a:solidFill>
                  <a:schemeClr val="bg1"/>
                </a:solidFill>
                <a:latin typeface="+mn-ea"/>
                <a:ea typeface="+mn-ea"/>
              </a:rPr>
              <a:t>Finding</a:t>
            </a:r>
            <a:r>
              <a:rPr lang="en-US" sz="2800" dirty="0">
                <a:latin typeface="+mn-ea"/>
                <a:ea typeface="+mn-ea"/>
              </a:rPr>
              <a:t> </a:t>
            </a:r>
            <a:r>
              <a:rPr sz="2800" dirty="0">
                <a:solidFill>
                  <a:srgbClr val="FFFFFF"/>
                </a:solidFill>
                <a:latin typeface="+mn-ea"/>
                <a:ea typeface="+mn-ea"/>
              </a:rPr>
              <a:t>information that is credible can be crucial in de</a:t>
            </a:r>
            <a:r>
              <a:rPr lang="en-US" sz="2800" dirty="0">
                <a:solidFill>
                  <a:srgbClr val="FFFFFF"/>
                </a:solidFill>
                <a:latin typeface="+mn-ea"/>
                <a:ea typeface="+mn-ea"/>
              </a:rPr>
              <a:t>ciding</a:t>
            </a:r>
            <a:r>
              <a:rPr sz="2800" dirty="0">
                <a:solidFill>
                  <a:srgbClr val="FFFFFF"/>
                </a:solidFill>
                <a:latin typeface="+mn-ea"/>
                <a:ea typeface="+mn-ea"/>
              </a:rPr>
              <a:t> next steps for their </a:t>
            </a:r>
            <a:r>
              <a:rPr lang="en-US" sz="2800" dirty="0">
                <a:solidFill>
                  <a:srgbClr val="FFFFFF"/>
                </a:solidFill>
                <a:latin typeface="+mn-ea"/>
                <a:ea typeface="+mn-ea"/>
              </a:rPr>
              <a:t>care </a:t>
            </a:r>
            <a:r>
              <a:rPr sz="2800" dirty="0">
                <a:solidFill>
                  <a:srgbClr val="FFFFFF"/>
                </a:solidFill>
                <a:latin typeface="+mn-ea"/>
                <a:ea typeface="+mn-ea"/>
              </a:rPr>
              <a:t>plan</a:t>
            </a:r>
            <a:r>
              <a:rPr lang="en-US" sz="2800" dirty="0">
                <a:solidFill>
                  <a:srgbClr val="FFFFFF"/>
                </a:solidFill>
                <a:latin typeface="+mn-ea"/>
                <a:ea typeface="+mn-ea"/>
              </a:rPr>
              <a:t>.</a:t>
            </a:r>
            <a:endParaRPr sz="2800" dirty="0">
              <a:solidFill>
                <a:srgbClr val="FFFFFF"/>
              </a:solidFill>
              <a:latin typeface="+mn-ea"/>
              <a:ea typeface="+mn-ea"/>
            </a:endParaRPr>
          </a:p>
        </p:txBody>
      </p:sp>
      <p:pic>
        <p:nvPicPr>
          <p:cNvPr id="3" name="Recorded Sound" descr="Why is e-health literacy important? Many adults use the internet to determine the severity of the symptoms they are having. Finding information that is credible can be crucial in deciding the next steps for their care plan.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1430" y="2266950"/>
            <a:ext cx="609600" cy="609600"/>
          </a:xfrm>
          <a:prstGeom prst="rect">
            <a:avLst/>
          </a:prstGeom>
        </p:spPr>
      </p:pic>
      <p:sp>
        <p:nvSpPr>
          <p:cNvPr id="8" name="Shape 81">
            <a:extLst>
              <a:ext uri="{C183D7F6-B498-43B3-948B-1728B52AA6E4}">
                <adec:decorative xmlns:adec="http://schemas.microsoft.com/office/drawing/2017/decorative" val="1"/>
              </a:ext>
            </a:extLst>
          </p:cNvPr>
          <p:cNvSpPr/>
          <p:nvPr/>
        </p:nvSpPr>
        <p:spPr>
          <a:xfrm>
            <a:off x="265950" y="1627069"/>
            <a:ext cx="4045201" cy="28930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9200"/>
                </a:lnTo>
                <a:lnTo>
                  <a:pt x="9000" y="19200"/>
                </a:lnTo>
                <a:lnTo>
                  <a:pt x="6300" y="21600"/>
                </a:lnTo>
                <a:lnTo>
                  <a:pt x="3600" y="19200"/>
                </a:lnTo>
                <a:lnTo>
                  <a:pt x="0" y="19200"/>
                </a:lnTo>
                <a:lnTo>
                  <a:pt x="0" y="11200"/>
                </a:lnTo>
                <a:close/>
              </a:path>
            </a:pathLst>
          </a:custGeom>
          <a:solidFill>
            <a:srgbClr val="FFFFFF"/>
          </a:solidFill>
          <a:ln>
            <a:solidFill/>
            <a:round/>
          </a:ln>
        </p:spPr>
        <p:txBody>
          <a:bodyPr lIns="0" tIns="0" rIns="0" bIns="0" anchor="ctr"/>
          <a:lstStyle/>
          <a:p>
            <a:pPr lvl="0" algn="ctr">
              <a:defRPr>
                <a:solidFill>
                  <a:srgbClr val="611BB8"/>
                </a:solidFill>
                <a:latin typeface="Arial"/>
                <a:ea typeface="Arial"/>
                <a:cs typeface="Arial"/>
                <a:sym typeface="Arial"/>
              </a:defRPr>
            </a:pPr>
            <a:r>
              <a:rPr lang="en-US" sz="3600" dirty="0">
                <a:solidFill>
                  <a:schemeClr val="accent1">
                    <a:lumMod val="50000"/>
                  </a:schemeClr>
                </a:solidFill>
                <a:latin typeface="Helvetica" panose="020B0604020202020204" pitchFamily="34" charset="0"/>
                <a:cs typeface="Helvetica" panose="020B0604020202020204" pitchFamily="34" charset="0"/>
              </a:rPr>
              <a:t>Why is e-health literacy important to me? </a:t>
            </a:r>
            <a:endParaRPr sz="3600" dirty="0">
              <a:solidFill>
                <a:schemeClr val="accent1">
                  <a:lumMod val="50000"/>
                </a:schemeClr>
              </a:solidFill>
              <a:latin typeface="Helvetica" panose="020B0604020202020204" pitchFamily="34" charset="0"/>
              <a:cs typeface="Helvetica" panose="020B0604020202020204" pitchFamily="34" charset="0"/>
            </a:endParaRPr>
          </a:p>
        </p:txBody>
      </p:sp>
    </p:spTree>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6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 with the WebLitLegit Acronym">
            <a:extLst>
              <a:ext uri="{FF2B5EF4-FFF2-40B4-BE49-F238E27FC236}">
                <a16:creationId xmlns:a16="http://schemas.microsoft.com/office/drawing/2014/main" id="{B7CCC01A-3A36-924E-BCA7-B4F3DAE730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7644" y="245701"/>
            <a:ext cx="7733306" cy="10007808"/>
          </a:xfrm>
          <a:prstGeom prst="rect">
            <a:avLst/>
          </a:prstGeom>
        </p:spPr>
      </p:pic>
      <p:pic>
        <p:nvPicPr>
          <p:cNvPr id="2" name="Recorded Sound" descr="Is your WebLitLegit? Know truth from trash. Here's an easy acronym to help you remember what to look for. L, last reviewed, is it up to date? E, exist, why does it exist? Is it selling something? G, good. is it a credible source? Can you trust it? I, information source, research-based vs. opinion? T, too good to be true? Is it making false promises to get your information or money? Remember, using this acronym L.E.G.I.T. can help you find good , credible information on the internet.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2266950"/>
            <a:ext cx="609600" cy="609600"/>
          </a:xfrm>
          <a:prstGeom prst="rect">
            <a:avLst/>
          </a:prstGeom>
        </p:spPr>
      </p:pic>
      <p:sp>
        <p:nvSpPr>
          <p:cNvPr id="4" name="Round Single Corner Rectangle 3">
            <a:extLst>
              <a:ext uri="{FF2B5EF4-FFF2-40B4-BE49-F238E27FC236}">
                <a16:creationId xmlns:a16="http://schemas.microsoft.com/office/drawing/2014/main" id="{80A591E5-8487-0345-AFDD-C2AB9DFDDC76}"/>
              </a:ext>
              <a:ext uri="{C183D7F6-B498-43B3-948B-1728B52AA6E4}">
                <adec:decorative xmlns:adec="http://schemas.microsoft.com/office/drawing/2017/decorative" val="1"/>
              </a:ext>
            </a:extLst>
          </p:cNvPr>
          <p:cNvSpPr/>
          <p:nvPr/>
        </p:nvSpPr>
        <p:spPr>
          <a:xfrm>
            <a:off x="2097024" y="1548384"/>
            <a:ext cx="4986528" cy="329184"/>
          </a:xfrm>
          <a:prstGeom prst="round1Rect">
            <a:avLst/>
          </a:prstGeom>
          <a:solidFill>
            <a:schemeClr val="accent2"/>
          </a:solidFill>
          <a:ln w="25400" cap="flat">
            <a:no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400" b="0" i="0" u="none" strike="noStrike" cap="none" spc="0" normalizeH="0" baseline="0" dirty="0">
              <a:ln>
                <a:noFill/>
              </a:ln>
              <a:solidFill>
                <a:srgbClr val="FFFFFF"/>
              </a:solidFill>
              <a:effectLst/>
              <a:uFillTx/>
              <a:latin typeface="+mj-lt"/>
              <a:ea typeface="+mj-ea"/>
              <a:cs typeface="+mj-cs"/>
              <a:sym typeface="Avenir Roman"/>
            </a:endParaRPr>
          </a:p>
        </p:txBody>
      </p:sp>
      <p:sp>
        <p:nvSpPr>
          <p:cNvPr id="5" name="Title 4" hidden="1">
            <a:extLst>
              <a:ext uri="{FF2B5EF4-FFF2-40B4-BE49-F238E27FC236}">
                <a16:creationId xmlns:a16="http://schemas.microsoft.com/office/drawing/2014/main" id="{8FB9A7B4-F183-0445-BD99-CF1F1A9AF736}"/>
              </a:ext>
            </a:extLst>
          </p:cNvPr>
          <p:cNvSpPr>
            <a:spLocks noGrp="1"/>
          </p:cNvSpPr>
          <p:nvPr>
            <p:ph type="title"/>
          </p:nvPr>
        </p:nvSpPr>
        <p:spPr/>
        <p:txBody>
          <a:bodyPr/>
          <a:lstStyle/>
          <a:p>
            <a:r>
              <a:rPr lang="en-US" dirty="0"/>
              <a:t>Is your</a:t>
            </a:r>
            <a:r>
              <a:rPr lang="en-US" baseline="0" dirty="0"/>
              <a:t> </a:t>
            </a:r>
            <a:r>
              <a:rPr lang="en-US" baseline="0" dirty="0" err="1"/>
              <a:t>WebLitLegit</a:t>
            </a:r>
            <a:endParaRPr lang="en-US" dirty="0"/>
          </a:p>
        </p:txBody>
      </p:sp>
    </p:spTree>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54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E2B97"/>
        </a:solidFill>
        <a:effectLst/>
      </p:bgPr>
    </p:bg>
    <p:spTree>
      <p:nvGrpSpPr>
        <p:cNvPr id="1" name=""/>
        <p:cNvGrpSpPr/>
        <p:nvPr/>
      </p:nvGrpSpPr>
      <p:grpSpPr>
        <a:xfrm>
          <a:off x="0" y="0"/>
          <a:ext cx="0" cy="0"/>
          <a:chOff x="0" y="0"/>
          <a:chExt cx="0" cy="0"/>
        </a:xfrm>
      </p:grpSpPr>
      <p:sp>
        <p:nvSpPr>
          <p:cNvPr id="93" name="Shape 93"/>
          <p:cNvSpPr>
            <a:spLocks noGrp="1"/>
          </p:cNvSpPr>
          <p:nvPr>
            <p:ph type="title"/>
          </p:nvPr>
        </p:nvSpPr>
        <p:spPr>
          <a:xfrm>
            <a:off x="311699" y="445025"/>
            <a:ext cx="8520602" cy="623402"/>
          </a:xfrm>
          <a:prstGeom prst="rect">
            <a:avLst/>
          </a:prstGeom>
        </p:spPr>
        <p:txBody>
          <a:bodyPr lIns="0" tIns="0" rIns="0" bIns="0">
            <a:normAutofit/>
          </a:bodyPr>
          <a:lstStyle>
            <a:lvl1pPr defTabSz="731519">
              <a:defRPr sz="3000"/>
            </a:lvl1pPr>
          </a:lstStyle>
          <a:p>
            <a:pPr lvl="0" algn="ctr">
              <a:defRPr sz="1800"/>
            </a:pPr>
            <a:r>
              <a:rPr sz="3600" b="1" dirty="0">
                <a:solidFill>
                  <a:schemeClr val="bg1"/>
                </a:solidFill>
              </a:rPr>
              <a:t>Websites that are LEGIT!!!</a:t>
            </a:r>
          </a:p>
        </p:txBody>
      </p:sp>
      <p:pic>
        <p:nvPicPr>
          <p:cNvPr id="4" name="Recorded Sound" descr="These are some examples of websites that are legit. &#10;Look for these at the end of your website links, .org, .gov, .edu.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04116" y="2270077"/>
            <a:ext cx="609600" cy="609600"/>
          </a:xfrm>
          <a:prstGeom prst="rect">
            <a:avLst/>
          </a:prstGeom>
        </p:spPr>
      </p:pic>
      <p:sp>
        <p:nvSpPr>
          <p:cNvPr id="94" name="Shape 94"/>
          <p:cNvSpPr>
            <a:spLocks noGrp="1"/>
          </p:cNvSpPr>
          <p:nvPr>
            <p:ph type="body" idx="1"/>
          </p:nvPr>
        </p:nvSpPr>
        <p:spPr>
          <a:xfrm>
            <a:off x="566304" y="1140151"/>
            <a:ext cx="3842612" cy="3416400"/>
          </a:xfrm>
          <a:prstGeom prst="rect">
            <a:avLst/>
          </a:prstGeom>
        </p:spPr>
        <p:txBody>
          <a:bodyPr lIns="0" tIns="0" rIns="0" bIns="0" anchor="ctr">
            <a:normAutofit/>
          </a:bodyPr>
          <a:lstStyle/>
          <a:p>
            <a:pPr marL="0" lvl="0" indent="0">
              <a:spcBef>
                <a:spcPts val="1200"/>
              </a:spcBef>
              <a:buSzTx/>
              <a:buNone/>
              <a:defRPr sz="1800"/>
            </a:pPr>
            <a:r>
              <a:rPr sz="2400" b="1" dirty="0">
                <a:solidFill>
                  <a:srgbClr val="FFFFFF"/>
                </a:solidFill>
                <a:latin typeface="+mn-lt"/>
              </a:rPr>
              <a:t>Look for these at the end of your website links</a:t>
            </a:r>
            <a:r>
              <a:rPr lang="en-US" sz="2400" b="1" dirty="0">
                <a:solidFill>
                  <a:srgbClr val="FFFFFF"/>
                </a:solidFill>
                <a:latin typeface="+mn-lt"/>
              </a:rPr>
              <a:t>:</a:t>
            </a:r>
            <a:endParaRPr sz="2400" b="1" dirty="0">
              <a:solidFill>
                <a:srgbClr val="FFFFFF"/>
              </a:solidFill>
              <a:latin typeface="+mn-lt"/>
            </a:endParaRPr>
          </a:p>
          <a:p>
            <a:pPr marL="947055" lvl="0" indent="-870855">
              <a:spcBef>
                <a:spcPts val="1200"/>
              </a:spcBef>
              <a:buClr>
                <a:srgbClr val="FFFFFF"/>
              </a:buClr>
              <a:buSzPts val="2400"/>
              <a:buChar char="★"/>
              <a:defRPr sz="1800"/>
            </a:pPr>
            <a:r>
              <a:rPr sz="2400" dirty="0">
                <a:solidFill>
                  <a:srgbClr val="FFFFFF"/>
                </a:solidFill>
                <a:latin typeface="+mn-lt"/>
              </a:rPr>
              <a:t>.org </a:t>
            </a:r>
            <a:br>
              <a:rPr sz="2400" dirty="0">
                <a:solidFill>
                  <a:srgbClr val="FFFFFF"/>
                </a:solidFill>
                <a:latin typeface="+mn-lt"/>
              </a:rPr>
            </a:br>
            <a:endParaRPr sz="2400" dirty="0">
              <a:solidFill>
                <a:srgbClr val="FFFFFF"/>
              </a:solidFill>
              <a:latin typeface="+mn-lt"/>
            </a:endParaRPr>
          </a:p>
          <a:p>
            <a:pPr marL="947055" lvl="0" indent="-870855">
              <a:buClr>
                <a:srgbClr val="FFFFFF"/>
              </a:buClr>
              <a:buSzPts val="2400"/>
              <a:buChar char="★"/>
              <a:defRPr sz="1800"/>
            </a:pPr>
            <a:r>
              <a:rPr sz="2400" dirty="0">
                <a:solidFill>
                  <a:srgbClr val="FFFFFF"/>
                </a:solidFill>
                <a:latin typeface="+mn-lt"/>
              </a:rPr>
              <a:t>.</a:t>
            </a:r>
            <a:r>
              <a:rPr sz="2400" dirty="0" err="1">
                <a:solidFill>
                  <a:srgbClr val="FFFFFF"/>
                </a:solidFill>
                <a:latin typeface="+mn-lt"/>
              </a:rPr>
              <a:t>gov</a:t>
            </a:r>
            <a:r>
              <a:rPr sz="2400" dirty="0">
                <a:solidFill>
                  <a:srgbClr val="FFFFFF"/>
                </a:solidFill>
                <a:latin typeface="+mn-lt"/>
              </a:rPr>
              <a:t> </a:t>
            </a:r>
            <a:br>
              <a:rPr sz="2400" dirty="0">
                <a:solidFill>
                  <a:srgbClr val="FFFFFF"/>
                </a:solidFill>
                <a:latin typeface="+mn-lt"/>
              </a:rPr>
            </a:br>
            <a:endParaRPr sz="2400" dirty="0">
              <a:solidFill>
                <a:srgbClr val="FFFFFF"/>
              </a:solidFill>
              <a:latin typeface="+mn-lt"/>
            </a:endParaRPr>
          </a:p>
          <a:p>
            <a:pPr marL="947055" lvl="0" indent="-870855">
              <a:buClr>
                <a:srgbClr val="FFFFFF"/>
              </a:buClr>
              <a:buSzPts val="2400"/>
              <a:buChar char="★"/>
              <a:defRPr sz="1800"/>
            </a:pPr>
            <a:r>
              <a:rPr sz="2400" dirty="0">
                <a:solidFill>
                  <a:srgbClr val="FFFFFF"/>
                </a:solidFill>
                <a:latin typeface="+mn-lt"/>
              </a:rPr>
              <a:t>.</a:t>
            </a:r>
            <a:r>
              <a:rPr sz="2400" dirty="0" err="1">
                <a:solidFill>
                  <a:srgbClr val="FFFFFF"/>
                </a:solidFill>
                <a:latin typeface="+mn-lt"/>
              </a:rPr>
              <a:t>edu</a:t>
            </a:r>
            <a:endParaRPr sz="2400" dirty="0">
              <a:solidFill>
                <a:srgbClr val="FFFFFF"/>
              </a:solidFill>
              <a:latin typeface="+mn-lt"/>
            </a:endParaRPr>
          </a:p>
        </p:txBody>
      </p:sp>
      <p:sp>
        <p:nvSpPr>
          <p:cNvPr id="95" name="Shape 95">
            <a:hlinkClick r:id="" action="ppaction://hlinkshowjump?jump=nextslide"/>
          </p:cNvPr>
          <p:cNvSpPr/>
          <p:nvPr/>
        </p:nvSpPr>
        <p:spPr>
          <a:xfrm>
            <a:off x="4572000" y="1456228"/>
            <a:ext cx="4260301" cy="2846899"/>
          </a:xfrm>
          <a:prstGeom prst="rect">
            <a:avLst/>
          </a:prstGeom>
          <a:ln w="12700">
            <a:miter lim="400000"/>
          </a:ln>
          <a:extLst>
            <a:ext uri="{C572A759-6A51-4108-AA02-DFA0A04FC94B}">
              <ma14:wrappingTextBoxFlag xmlns:ma14="http://schemas.microsoft.com/office/mac/drawingml/2011/main" xmlns="" val="1"/>
            </a:ext>
          </a:extLst>
        </p:spPr>
        <p:txBody>
          <a:bodyPr wrap="square" lIns="91423" tIns="91423" rIns="91423" bIns="91423" anchor="t">
            <a:spAutoFit/>
          </a:bodyPr>
          <a:lstStyle/>
          <a:p>
            <a:pPr marL="120650" lvl="0">
              <a:lnSpc>
                <a:spcPct val="150000"/>
              </a:lnSpc>
              <a:spcBef>
                <a:spcPts val="1200"/>
              </a:spcBef>
              <a:buClr>
                <a:srgbClr val="FFFFFF"/>
              </a:buClr>
              <a:buSzPts val="1700"/>
              <a:defRPr sz="1800">
                <a:solidFill>
                  <a:srgbClr val="000000"/>
                </a:solidFill>
              </a:defRPr>
            </a:pPr>
            <a:r>
              <a:rPr sz="1700" dirty="0">
                <a:solidFill>
                  <a:srgbClr val="FFFFFF"/>
                </a:solidFill>
                <a:latin typeface="+mn-lt"/>
                <a:ea typeface="Arial"/>
                <a:cs typeface="Arial"/>
                <a:sym typeface="Arial"/>
              </a:rPr>
              <a:t>https://www.healthinaging.org</a:t>
            </a:r>
            <a:endParaRPr dirty="0">
              <a:latin typeface="+mn-lt"/>
              <a:ea typeface="Arial"/>
              <a:cs typeface="Arial"/>
              <a:sym typeface="Arial"/>
            </a:endParaRPr>
          </a:p>
          <a:p>
            <a:pPr marL="120650" lvl="0">
              <a:lnSpc>
                <a:spcPct val="150000"/>
              </a:lnSpc>
              <a:spcBef>
                <a:spcPts val="1200"/>
              </a:spcBef>
              <a:buClr>
                <a:srgbClr val="FFFFFF"/>
              </a:buClr>
              <a:buSzPts val="1700"/>
              <a:defRPr sz="1800">
                <a:solidFill>
                  <a:srgbClr val="000000"/>
                </a:solidFill>
              </a:defRPr>
            </a:pPr>
            <a:r>
              <a:rPr sz="1700" dirty="0">
                <a:solidFill>
                  <a:schemeClr val="bg1"/>
                </a:solidFill>
                <a:latin typeface="+mn-lt"/>
                <a:ea typeface="Arial"/>
                <a:cs typeface="Arial"/>
                <a:sym typeface="Arial"/>
              </a:rPr>
              <a:t>https://eldercare.</a:t>
            </a:r>
            <a:r>
              <a:rPr lang="en-US" sz="1700" dirty="0">
                <a:solidFill>
                  <a:schemeClr val="bg1"/>
                </a:solidFill>
                <a:latin typeface="+mn-lt"/>
                <a:ea typeface="Arial"/>
                <a:cs typeface="Arial"/>
                <a:sym typeface="Arial"/>
              </a:rPr>
              <a:t>acl</a:t>
            </a:r>
            <a:r>
              <a:rPr sz="1700" dirty="0">
                <a:solidFill>
                  <a:schemeClr val="bg1"/>
                </a:solidFill>
                <a:latin typeface="+mn-lt"/>
                <a:ea typeface="Arial"/>
                <a:cs typeface="Arial"/>
                <a:sym typeface="Arial"/>
              </a:rPr>
              <a:t>.gov</a:t>
            </a:r>
            <a:endParaRPr dirty="0">
              <a:solidFill>
                <a:schemeClr val="bg1"/>
              </a:solidFill>
              <a:latin typeface="+mn-lt"/>
              <a:ea typeface="Arial"/>
              <a:cs typeface="Arial"/>
              <a:hlinkClick r:id="" action="ppaction://noaction">
                <a:extLst>
                  <a:ext uri="{A12FA001-AC4F-418D-AE19-62706E023703}">
                    <ahyp:hlinkClr xmlns:ahyp="http://schemas.microsoft.com/office/drawing/2018/hyperlinkcolor" val="tx"/>
                  </a:ext>
                </a:extLst>
              </a:hlinkClick>
            </a:endParaRPr>
          </a:p>
          <a:p>
            <a:pPr marL="120650" lvl="0">
              <a:lnSpc>
                <a:spcPct val="150000"/>
              </a:lnSpc>
              <a:spcBef>
                <a:spcPts val="1200"/>
              </a:spcBef>
              <a:buClr>
                <a:srgbClr val="FFFFFF"/>
              </a:buClr>
              <a:buSzPts val="1700"/>
              <a:defRPr sz="1800">
                <a:solidFill>
                  <a:srgbClr val="000000"/>
                </a:solidFill>
              </a:defRPr>
            </a:pPr>
            <a:r>
              <a:rPr sz="1700" dirty="0">
                <a:solidFill>
                  <a:schemeClr val="bg1"/>
                </a:solidFill>
                <a:latin typeface="+mn-lt"/>
                <a:ea typeface="Arial"/>
                <a:cs typeface="Arial"/>
                <a:sym typeface="Arial"/>
              </a:rPr>
              <a:t>https://www.unthsc.edu/center-for-geriatrics/</a:t>
            </a:r>
            <a:endParaRPr sz="1700" dirty="0">
              <a:solidFill>
                <a:schemeClr val="bg1"/>
              </a:solidFill>
              <a:latin typeface="+mn-lt"/>
              <a:ea typeface="Arial"/>
              <a:cs typeface="Arial"/>
            </a:endParaRPr>
          </a:p>
          <a:p>
            <a:pPr marL="120650" lvl="0">
              <a:lnSpc>
                <a:spcPct val="150000"/>
              </a:lnSpc>
              <a:buClr>
                <a:srgbClr val="FFFFFF"/>
              </a:buClr>
              <a:buSzPts val="1700"/>
              <a:defRPr sz="1800">
                <a:solidFill>
                  <a:srgbClr val="000000"/>
                </a:solidFill>
              </a:defRPr>
            </a:pPr>
            <a:r>
              <a:rPr sz="1700" dirty="0">
                <a:solidFill>
                  <a:schemeClr val="bg1"/>
                </a:solidFill>
                <a:latin typeface="+mn-lt"/>
                <a:ea typeface="Arial"/>
                <a:cs typeface="Arial"/>
                <a:sym typeface="Arial"/>
              </a:rPr>
              <a:t>https://www.alz.org/</a:t>
            </a:r>
          </a:p>
          <a:p>
            <a:pPr marL="120650" lvl="0">
              <a:lnSpc>
                <a:spcPct val="150000"/>
              </a:lnSpc>
              <a:buClr>
                <a:srgbClr val="FFFFFF"/>
              </a:buClr>
              <a:buSzPts val="1700"/>
              <a:defRPr sz="1800">
                <a:solidFill>
                  <a:srgbClr val="000000"/>
                </a:solidFill>
              </a:defRPr>
            </a:pPr>
            <a:r>
              <a:rPr sz="1700" dirty="0">
                <a:solidFill>
                  <a:schemeClr val="bg1"/>
                </a:solidFill>
                <a:latin typeface="+mn-lt"/>
                <a:ea typeface="Arial"/>
                <a:cs typeface="Arial"/>
                <a:sym typeface="Arial"/>
              </a:rPr>
              <a:t>https://www.cdc.gov/DiseasesConditions/</a:t>
            </a:r>
            <a:endParaRPr sz="1700" dirty="0">
              <a:solidFill>
                <a:schemeClr val="bg1"/>
              </a:solidFill>
              <a:latin typeface="+mn-lt"/>
              <a:ea typeface="Arial"/>
              <a:cs typeface="Arial"/>
              <a:sym typeface="Arial"/>
              <a:hlinkClick r:id="rId6">
                <a:extLst>
                  <a:ext uri="{A12FA001-AC4F-418D-AE19-62706E023703}">
                    <ahyp:hlinkClr xmlns:ahyp="http://schemas.microsoft.com/office/drawing/2018/hyperlinkcolor" val="tx"/>
                  </a:ext>
                </a:extLst>
              </a:hlinkClick>
            </a:endParaRPr>
          </a:p>
        </p:txBody>
      </p:sp>
      <p:sp>
        <p:nvSpPr>
          <p:cNvPr id="96" name="Shape 96" descr="Circle around .gov in website URL to emphasize websites that are legit. "/>
          <p:cNvSpPr/>
          <p:nvPr/>
        </p:nvSpPr>
        <p:spPr>
          <a:xfrm>
            <a:off x="6584494" y="2155410"/>
            <a:ext cx="581987" cy="332694"/>
          </a:xfrm>
          <a:custGeom>
            <a:avLst/>
            <a:gdLst/>
            <a:ahLst/>
            <a:cxnLst>
              <a:cxn ang="0">
                <a:pos x="wd2" y="hd2"/>
              </a:cxn>
              <a:cxn ang="5400000">
                <a:pos x="wd2" y="hd2"/>
              </a:cxn>
              <a:cxn ang="10800000">
                <a:pos x="wd2" y="hd2"/>
              </a:cxn>
              <a:cxn ang="16200000">
                <a:pos x="wd2" y="hd2"/>
              </a:cxn>
            </a:cxnLst>
            <a:rect l="0" t="0" r="r" b="b"/>
            <a:pathLst>
              <a:path w="19678"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0000FF"/>
            </a:solidFill>
            <a:round/>
          </a:ln>
        </p:spPr>
        <p:txBody>
          <a:bodyPr lIns="0" tIns="0" rIns="0" bIns="0" anchor="ctr"/>
          <a:lstStyle/>
          <a:p>
            <a:pPr lvl="0">
              <a:defRPr>
                <a:solidFill>
                  <a:srgbClr val="000000"/>
                </a:solidFill>
                <a:latin typeface="Arial"/>
                <a:ea typeface="Arial"/>
                <a:cs typeface="Arial"/>
                <a:sym typeface="Arial"/>
              </a:defRPr>
            </a:pPr>
            <a:endParaRPr/>
          </a:p>
        </p:txBody>
      </p:sp>
      <p:sp>
        <p:nvSpPr>
          <p:cNvPr id="97" name="Shape 97" descr="Circle around .org in website URL to emphasize websites that are legit. "/>
          <p:cNvSpPr/>
          <p:nvPr/>
        </p:nvSpPr>
        <p:spPr>
          <a:xfrm>
            <a:off x="7181240" y="1593413"/>
            <a:ext cx="581988" cy="332694"/>
          </a:xfrm>
          <a:custGeom>
            <a:avLst/>
            <a:gdLst/>
            <a:ahLst/>
            <a:cxnLst>
              <a:cxn ang="0">
                <a:pos x="wd2" y="hd2"/>
              </a:cxn>
              <a:cxn ang="5400000">
                <a:pos x="wd2" y="hd2"/>
              </a:cxn>
              <a:cxn ang="10800000">
                <a:pos x="wd2" y="hd2"/>
              </a:cxn>
              <a:cxn ang="16200000">
                <a:pos x="wd2" y="hd2"/>
              </a:cxn>
            </a:cxnLst>
            <a:rect l="0" t="0" r="r" b="b"/>
            <a:pathLst>
              <a:path w="19678"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0000FF"/>
            </a:solidFill>
            <a:round/>
          </a:ln>
        </p:spPr>
        <p:txBody>
          <a:bodyPr lIns="0" tIns="0" rIns="0" bIns="0" anchor="ctr"/>
          <a:lstStyle/>
          <a:p>
            <a:pPr lvl="0">
              <a:defRPr>
                <a:solidFill>
                  <a:srgbClr val="000000"/>
                </a:solidFill>
                <a:latin typeface="Arial"/>
                <a:ea typeface="Arial"/>
                <a:cs typeface="Arial"/>
                <a:sym typeface="Arial"/>
              </a:defRPr>
            </a:pPr>
            <a:endParaRPr/>
          </a:p>
        </p:txBody>
      </p:sp>
      <p:sp>
        <p:nvSpPr>
          <p:cNvPr id="98" name="Shape 98" descr="Circle around .edu in website URL to emphasize websites that are legit. "/>
          <p:cNvSpPr/>
          <p:nvPr/>
        </p:nvSpPr>
        <p:spPr>
          <a:xfrm>
            <a:off x="6570970" y="2682004"/>
            <a:ext cx="581987" cy="332694"/>
          </a:xfrm>
          <a:custGeom>
            <a:avLst/>
            <a:gdLst/>
            <a:ahLst/>
            <a:cxnLst>
              <a:cxn ang="0">
                <a:pos x="wd2" y="hd2"/>
              </a:cxn>
              <a:cxn ang="5400000">
                <a:pos x="wd2" y="hd2"/>
              </a:cxn>
              <a:cxn ang="10800000">
                <a:pos x="wd2" y="hd2"/>
              </a:cxn>
              <a:cxn ang="16200000">
                <a:pos x="wd2" y="hd2"/>
              </a:cxn>
            </a:cxnLst>
            <a:rect l="0" t="0" r="r" b="b"/>
            <a:pathLst>
              <a:path w="19678"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0000FF"/>
            </a:solidFill>
            <a:round/>
          </a:ln>
        </p:spPr>
        <p:txBody>
          <a:bodyPr lIns="0" tIns="0" rIns="0" bIns="0" anchor="ctr"/>
          <a:lstStyle/>
          <a:p>
            <a:pPr lvl="0">
              <a:defRPr>
                <a:solidFill>
                  <a:srgbClr val="000000"/>
                </a:solidFill>
                <a:latin typeface="Arial"/>
                <a:ea typeface="Arial"/>
                <a:cs typeface="Arial"/>
                <a:sym typeface="Arial"/>
              </a:defRPr>
            </a:pPr>
            <a:endParaRPr/>
          </a:p>
        </p:txBody>
      </p:sp>
      <p:sp>
        <p:nvSpPr>
          <p:cNvPr id="99" name="Shape 99" descr="Circle around .org in website URL to emphasize websites that are legit. "/>
          <p:cNvSpPr/>
          <p:nvPr/>
        </p:nvSpPr>
        <p:spPr>
          <a:xfrm>
            <a:off x="6165923" y="3449729"/>
            <a:ext cx="581988" cy="332694"/>
          </a:xfrm>
          <a:custGeom>
            <a:avLst/>
            <a:gdLst/>
            <a:ahLst/>
            <a:cxnLst>
              <a:cxn ang="0">
                <a:pos x="wd2" y="hd2"/>
              </a:cxn>
              <a:cxn ang="5400000">
                <a:pos x="wd2" y="hd2"/>
              </a:cxn>
              <a:cxn ang="10800000">
                <a:pos x="wd2" y="hd2"/>
              </a:cxn>
              <a:cxn ang="16200000">
                <a:pos x="wd2" y="hd2"/>
              </a:cxn>
            </a:cxnLst>
            <a:rect l="0" t="0" r="r" b="b"/>
            <a:pathLst>
              <a:path w="19678"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0000FF"/>
            </a:solidFill>
            <a:round/>
          </a:ln>
        </p:spPr>
        <p:txBody>
          <a:bodyPr lIns="0" tIns="0" rIns="0" bIns="0" anchor="ctr"/>
          <a:lstStyle/>
          <a:p>
            <a:pPr lvl="0">
              <a:defRPr>
                <a:solidFill>
                  <a:srgbClr val="000000"/>
                </a:solidFill>
                <a:latin typeface="Arial"/>
                <a:ea typeface="Arial"/>
                <a:cs typeface="Arial"/>
                <a:sym typeface="Arial"/>
              </a:defRPr>
            </a:pPr>
            <a:endParaRPr/>
          </a:p>
        </p:txBody>
      </p:sp>
      <p:sp>
        <p:nvSpPr>
          <p:cNvPr id="9" name="Shape 98" descr="Circle around .gov in website URL to emphasize websites that are legit. ">
            <a:extLst>
              <a:ext uri="{FF2B5EF4-FFF2-40B4-BE49-F238E27FC236}">
                <a16:creationId xmlns:a16="http://schemas.microsoft.com/office/drawing/2014/main" id="{AF668768-AEEF-744D-AD81-CCC2BC5A8112}"/>
              </a:ext>
            </a:extLst>
          </p:cNvPr>
          <p:cNvSpPr/>
          <p:nvPr/>
        </p:nvSpPr>
        <p:spPr>
          <a:xfrm>
            <a:off x="6223301" y="3857614"/>
            <a:ext cx="581987" cy="332694"/>
          </a:xfrm>
          <a:custGeom>
            <a:avLst/>
            <a:gdLst/>
            <a:ahLst/>
            <a:cxnLst>
              <a:cxn ang="0">
                <a:pos x="wd2" y="hd2"/>
              </a:cxn>
              <a:cxn ang="5400000">
                <a:pos x="wd2" y="hd2"/>
              </a:cxn>
              <a:cxn ang="10800000">
                <a:pos x="wd2" y="hd2"/>
              </a:cxn>
              <a:cxn ang="16200000">
                <a:pos x="wd2" y="hd2"/>
              </a:cxn>
            </a:cxnLst>
            <a:rect l="0" t="0" r="r" b="b"/>
            <a:pathLst>
              <a:path w="19678"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0000FF"/>
            </a:solidFill>
            <a:round/>
          </a:ln>
        </p:spPr>
        <p:txBody>
          <a:bodyPr lIns="0" tIns="0" rIns="0" bIns="0" anchor="ctr"/>
          <a:lstStyle/>
          <a:p>
            <a:pPr lvl="0">
              <a:defRPr>
                <a:solidFill>
                  <a:srgbClr val="000000"/>
                </a:solidFill>
                <a:latin typeface="Arial"/>
                <a:ea typeface="Arial"/>
                <a:cs typeface="Arial"/>
                <a:sym typeface="Arial"/>
              </a:defRPr>
            </a:pPr>
            <a:endParaRPr/>
          </a:p>
        </p:txBody>
      </p:sp>
    </p:spTree>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5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Shape 103"/>
          <p:cNvSpPr>
            <a:spLocks noGrp="1"/>
          </p:cNvSpPr>
          <p:nvPr>
            <p:ph type="title"/>
          </p:nvPr>
        </p:nvSpPr>
        <p:spPr>
          <a:xfrm>
            <a:off x="232677" y="212423"/>
            <a:ext cx="8520602" cy="2006402"/>
          </a:xfrm>
          <a:prstGeom prst="rect">
            <a:avLst/>
          </a:prstGeom>
        </p:spPr>
        <p:txBody>
          <a:bodyPr>
            <a:normAutofit/>
          </a:bodyPr>
          <a:lstStyle/>
          <a:p>
            <a:pPr lvl="0" defTabSz="758951">
              <a:defRPr sz="1800"/>
            </a:pPr>
            <a:r>
              <a:rPr sz="4400" dirty="0">
                <a:latin typeface="Helvetica" pitchFamily="2" charset="0"/>
              </a:rPr>
              <a:t>Let’s Break It Down:</a:t>
            </a:r>
          </a:p>
          <a:p>
            <a:pPr lvl="0" defTabSz="758951">
              <a:defRPr sz="1800"/>
            </a:pPr>
            <a:r>
              <a:rPr sz="4400" b="1" dirty="0">
                <a:latin typeface="Helvetica" pitchFamily="2" charset="0"/>
              </a:rPr>
              <a:t>L.E.G.I.T.</a:t>
            </a:r>
          </a:p>
        </p:txBody>
      </p:sp>
      <p:sp>
        <p:nvSpPr>
          <p:cNvPr id="104" name="Shape 104"/>
          <p:cNvSpPr>
            <a:spLocks noGrp="1"/>
          </p:cNvSpPr>
          <p:nvPr>
            <p:ph type="body" idx="1"/>
          </p:nvPr>
        </p:nvSpPr>
        <p:spPr>
          <a:xfrm>
            <a:off x="232677" y="2980646"/>
            <a:ext cx="8520602" cy="1300803"/>
          </a:xfrm>
          <a:prstGeom prst="rect">
            <a:avLst/>
          </a:prstGeom>
        </p:spPr>
        <p:txBody>
          <a:bodyPr lIns="0" tIns="0" rIns="0" bIns="0">
            <a:normAutofit/>
          </a:bodyPr>
          <a:lstStyle>
            <a:lvl1pPr marL="0" indent="0">
              <a:spcBef>
                <a:spcPts val="1600"/>
              </a:spcBef>
              <a:buSzTx/>
              <a:buNone/>
              <a:defRPr sz="2300"/>
            </a:lvl1pPr>
          </a:lstStyle>
          <a:p>
            <a:pPr lvl="0">
              <a:defRPr sz="1800">
                <a:solidFill>
                  <a:srgbClr val="000000"/>
                </a:solidFill>
              </a:defRPr>
            </a:pPr>
            <a:r>
              <a:rPr sz="2800" dirty="0">
                <a:solidFill>
                  <a:srgbClr val="FFFFFF"/>
                </a:solidFill>
                <a:latin typeface="+mn-lt"/>
              </a:rPr>
              <a:t>Here are some examples we can try together!</a:t>
            </a:r>
          </a:p>
        </p:txBody>
      </p:sp>
      <p:pic>
        <p:nvPicPr>
          <p:cNvPr id="8" name="Recorded Sound" descr="Let's break it down! Legit. Next we're going to look at some examples that we can try together. I would like you to visit the website with your smartphones by capturing the QR code. Capture the QR code by using the camera function of the smartphone.&#10;Then look at the questions listed on the slide about each website&#10;After going through the questions determine the website that was reviewed. Is it reliable? Why or why not?&#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2294935"/>
            <a:ext cx="609600" cy="609600"/>
          </a:xfrm>
          <a:prstGeom prst="rect">
            <a:avLst/>
          </a:prstGeom>
        </p:spPr>
      </p:pic>
    </p:spTree>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129"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Default">
  <a:themeElements>
    <a:clrScheme name="Default">
      <a:dk1>
        <a:srgbClr val="FFFFFF"/>
      </a:dk1>
      <a:lt1>
        <a:srgbClr val="FFFFFF"/>
      </a:lt1>
      <a:dk2>
        <a:srgbClr val="A7A7A7"/>
      </a:dk2>
      <a:lt2>
        <a:srgbClr val="535353"/>
      </a:lt2>
      <a:accent1>
        <a:srgbClr val="333333"/>
      </a:accent1>
      <a:accent2>
        <a:srgbClr val="5E2B97"/>
      </a:accent2>
      <a:accent3>
        <a:srgbClr val="7E57C2"/>
      </a:accent3>
      <a:accent4>
        <a:srgbClr val="C77025"/>
      </a:accent4>
      <a:accent5>
        <a:srgbClr val="009688"/>
      </a:accent5>
      <a:accent6>
        <a:srgbClr val="FFD600"/>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611BB8"/>
        </a:solidFill>
        <a:ln w="25400" cap="flat">
          <a:solidFill>
            <a:srgbClr val="333333"/>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400" b="0" i="0" u="none" strike="noStrike" cap="none" spc="0" normalizeH="0" baseline="0">
            <a:ln>
              <a:noFill/>
            </a:ln>
            <a:solidFill>
              <a:srgbClr val="FFFFFF"/>
            </a:solidFill>
            <a:effectLst/>
            <a:uFillTx/>
            <a:latin typeface="+mj-lt"/>
            <a:ea typeface="+mj-ea"/>
            <a:cs typeface="+mj-cs"/>
            <a:sym typeface="Avenir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333333"/>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400" b="0" i="0" u="none" strike="noStrike" cap="none" spc="0" normalizeH="0" baseline="0">
            <a:ln>
              <a:noFill/>
            </a:ln>
            <a:solidFill>
              <a:srgbClr val="FFFFFF"/>
            </a:solidFill>
            <a:effectLst/>
            <a:uFillTx/>
            <a:latin typeface="+mj-lt"/>
            <a:ea typeface="+mj-ea"/>
            <a:cs typeface="+mj-cs"/>
            <a:sym typeface="Avenir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333333"/>
      </a:accent1>
      <a:accent2>
        <a:srgbClr val="5E2B97"/>
      </a:accent2>
      <a:accent3>
        <a:srgbClr val="7E57C2"/>
      </a:accent3>
      <a:accent4>
        <a:srgbClr val="C77025"/>
      </a:accent4>
      <a:accent5>
        <a:srgbClr val="009688"/>
      </a:accent5>
      <a:accent6>
        <a:srgbClr val="FFD600"/>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611BB8"/>
        </a:solidFill>
        <a:ln w="25400" cap="flat">
          <a:solidFill>
            <a:srgbClr val="333333"/>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400" b="0" i="0" u="none" strike="noStrike" cap="none" spc="0" normalizeH="0" baseline="0">
            <a:ln>
              <a:noFill/>
            </a:ln>
            <a:solidFill>
              <a:srgbClr val="FFFFFF"/>
            </a:solidFill>
            <a:effectLst/>
            <a:uFillTx/>
            <a:latin typeface="+mj-lt"/>
            <a:ea typeface="+mj-ea"/>
            <a:cs typeface="+mj-cs"/>
            <a:sym typeface="Avenir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333333"/>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400" b="0" i="0" u="none" strike="noStrike" cap="none" spc="0" normalizeH="0" baseline="0">
            <a:ln>
              <a:noFill/>
            </a:ln>
            <a:solidFill>
              <a:srgbClr val="FFFFFF"/>
            </a:solidFill>
            <a:effectLst/>
            <a:uFillTx/>
            <a:latin typeface="+mj-lt"/>
            <a:ea typeface="+mj-ea"/>
            <a:cs typeface="+mj-cs"/>
            <a:sym typeface="Avenir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489</TotalTime>
  <Words>2070</Words>
  <Application>Microsoft Macintosh PowerPoint</Application>
  <PresentationFormat>On-screen Show (16:9)</PresentationFormat>
  <Paragraphs>159</Paragraphs>
  <Slides>19</Slides>
  <Notes>19</Notes>
  <HiddenSlides>0</HiddenSlides>
  <MMClips>19</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Arial Bold</vt:lpstr>
      <vt:lpstr>Avenir Roman</vt:lpstr>
      <vt:lpstr>Calibri</vt:lpstr>
      <vt:lpstr>Helvetica</vt:lpstr>
      <vt:lpstr>Roboto</vt:lpstr>
      <vt:lpstr>Source Sans Pro</vt:lpstr>
      <vt:lpstr>Default</vt:lpstr>
      <vt:lpstr>Is your WebLitLegit?  Finding Safe &amp; Good Health Information on the Internet</vt:lpstr>
      <vt:lpstr>What will I learn?</vt:lpstr>
      <vt:lpstr>What do You use to surf the web?</vt:lpstr>
      <vt:lpstr>What are some health topics you have searched?</vt:lpstr>
      <vt:lpstr>What is e-health Literacy?</vt:lpstr>
      <vt:lpstr>Why is E-Health literacy Important?</vt:lpstr>
      <vt:lpstr>Is your WebLitLegit</vt:lpstr>
      <vt:lpstr>Websites that are LEGIT!!!</vt:lpstr>
      <vt:lpstr>Let’s Break It Down: L.E.G.I.T.</vt:lpstr>
      <vt:lpstr>L, Last Reviewed? Is it Up-to-Date?</vt:lpstr>
      <vt:lpstr>E, Exist, Why Does it Exist? Selling Something?</vt:lpstr>
      <vt:lpstr>G, Good, is it a Credible Source? Can You Trust?</vt:lpstr>
      <vt:lpstr>I, Information Source? Research-Based vs. Opinion?</vt:lpstr>
      <vt:lpstr>T, True, Too Good to be True?</vt:lpstr>
      <vt:lpstr>Is this Website LEGIT?</vt:lpstr>
      <vt:lpstr>Ask Me Three</vt:lpstr>
      <vt:lpstr>Let’s Practice!</vt:lpstr>
      <vt:lpstr>Sponsor Logos</vt:lpstr>
      <vt:lpstr>Tell Us How We Did!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 your WebLitLegit?  Finding Safe &amp; Good Health Information on the Internet</dc:title>
  <dc:creator>Taylor, Kate</dc:creator>
  <cp:lastModifiedBy>Claire DeJarnett</cp:lastModifiedBy>
  <cp:revision>106</cp:revision>
  <dcterms:modified xsi:type="dcterms:W3CDTF">2021-04-30T11:39:39Z</dcterms:modified>
</cp:coreProperties>
</file>