
<file path=[Content_Types].xml><?xml version="1.0" encoding="utf-8"?>
<Types xmlns="http://schemas.openxmlformats.org/package/2006/content-types">
  <Default Extension="emf" ContentType="image/x-emf"/>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1"/>
  </p:sldMasterIdLst>
  <p:notesMasterIdLst>
    <p:notesMasterId r:id="rId23"/>
  </p:notesMasterIdLst>
  <p:handoutMasterIdLst>
    <p:handoutMasterId r:id="rId24"/>
  </p:handoutMasterIdLst>
  <p:sldIdLst>
    <p:sldId id="256" r:id="rId2"/>
    <p:sldId id="272" r:id="rId3"/>
    <p:sldId id="257" r:id="rId4"/>
    <p:sldId id="285" r:id="rId5"/>
    <p:sldId id="263" r:id="rId6"/>
    <p:sldId id="295" r:id="rId7"/>
    <p:sldId id="260" r:id="rId8"/>
    <p:sldId id="306" r:id="rId9"/>
    <p:sldId id="303" r:id="rId10"/>
    <p:sldId id="297" r:id="rId11"/>
    <p:sldId id="311" r:id="rId12"/>
    <p:sldId id="299" r:id="rId13"/>
    <p:sldId id="310" r:id="rId14"/>
    <p:sldId id="313" r:id="rId15"/>
    <p:sldId id="307" r:id="rId16"/>
    <p:sldId id="301" r:id="rId17"/>
    <p:sldId id="308" r:id="rId18"/>
    <p:sldId id="302" r:id="rId19"/>
    <p:sldId id="309" r:id="rId20"/>
    <p:sldId id="296" r:id="rId21"/>
    <p:sldId id="312" r:id="rId22"/>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Iowan Old Style Black" panose="02040602040506020204" pitchFamily="18" charset="77"/>
      <p:bold r:id="rId29"/>
      <p:italic r:id="rId30"/>
    </p:embeddedFont>
    <p:embeddedFont>
      <p:font typeface="Miriam Libre" pitchFamily="2" charset="-79"/>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DDB"/>
    <a:srgbClr val="8694FE"/>
    <a:srgbClr val="A5B0FE"/>
    <a:srgbClr val="9966FF"/>
    <a:srgbClr val="79D2FF"/>
    <a:srgbClr val="FC368B"/>
    <a:srgbClr val="218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22C96B-D00A-46BB-9034-A7044F92EBBA}">
  <a:tblStyle styleId="{2F22C96B-D00A-46BB-9034-A7044F92EBB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4" autoAdjust="0"/>
    <p:restoredTop sz="90440" autoAdjust="0"/>
  </p:normalViewPr>
  <p:slideViewPr>
    <p:cSldViewPr snapToGrid="0" snapToObjects="1">
      <p:cViewPr varScale="1">
        <p:scale>
          <a:sx n="127" d="100"/>
          <a:sy n="127" d="100"/>
        </p:scale>
        <p:origin x="200" y="3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39A66C-7ABC-6C47-B401-3113F0C2DA4E}" type="datetimeFigureOut">
              <a:rPr lang="en-US" smtClean="0"/>
              <a:t>5/17/21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33F07E-E97D-7D44-8BD3-589E69232DB0}" type="slidenum">
              <a:rPr lang="en-US" smtClean="0"/>
              <a:t>‹#›</a:t>
            </a:fld>
            <a:endParaRPr lang="en-US"/>
          </a:p>
        </p:txBody>
      </p:sp>
    </p:spTree>
    <p:extLst>
      <p:ext uri="{BB962C8B-B14F-4D97-AF65-F5344CB8AC3E}">
        <p14:creationId xmlns:p14="http://schemas.microsoft.com/office/powerpoint/2010/main" val="3504506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3094346"/>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AUDIO TRANSCRIPT: Is your Web Lit Legit? In other words do you know if the health information you find on the Internet is </a:t>
            </a:r>
            <a:r>
              <a:rPr lang="en-US" baseline="0" dirty="0"/>
              <a:t>reliable and safe? Today we will talk about how to know and what to look for to make sure your Web Lit is Legit!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Next, let’s look at the policy of the site found generally at the bottom of the home page. This is sometimes labeled as the “Privacy Tab.” A “truthful” website will clearly state it doesn’t collect personally identifiable information or share your information. </a:t>
            </a:r>
          </a:p>
        </p:txBody>
      </p:sp>
    </p:spTree>
    <p:extLst>
      <p:ext uri="{BB962C8B-B14F-4D97-AF65-F5344CB8AC3E}">
        <p14:creationId xmlns:p14="http://schemas.microsoft.com/office/powerpoint/2010/main" val="214002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“Trash” websites tend to share your personal information. For example, this privacy policy is telling you they are going to share your information in a lot of different places…anywhere they believe it will help or advance their mission.</a:t>
            </a:r>
          </a:p>
        </p:txBody>
      </p:sp>
    </p:spTree>
    <p:extLst>
      <p:ext uri="{BB962C8B-B14F-4D97-AF65-F5344CB8AC3E}">
        <p14:creationId xmlns:p14="http://schemas.microsoft.com/office/powerpoint/2010/main" val="185803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Another important step when deciding if a website is credible is to look at the source of the information. This Kids Health article on Healthy Relationships is reviewed by Dr. D’Arcy </a:t>
            </a:r>
            <a:r>
              <a:rPr lang="en-US" sz="1100" b="0" i="0" u="none" strike="noStrike" cap="none" dirty="0" err="1">
                <a:solidFill>
                  <a:srgbClr val="000000"/>
                </a:solidFill>
                <a:effectLst/>
                <a:latin typeface="Arial"/>
                <a:ea typeface="Arial"/>
                <a:cs typeface="Arial"/>
                <a:sym typeface="Arial"/>
              </a:rPr>
              <a:t>Lyness</a:t>
            </a:r>
            <a:r>
              <a:rPr lang="en-US" sz="1100" b="0" i="0" u="none" strike="noStrike" cap="none" dirty="0">
                <a:solidFill>
                  <a:srgbClr val="000000"/>
                </a:solidFill>
                <a:effectLst/>
                <a:latin typeface="Arial"/>
                <a:ea typeface="Arial"/>
                <a:cs typeface="Arial"/>
                <a:sym typeface="Arial"/>
              </a:rPr>
              <a:t>, which makes this site “truth”, using a credible source for information.</a:t>
            </a:r>
          </a:p>
        </p:txBody>
      </p:sp>
    </p:spTree>
    <p:extLst>
      <p:ext uri="{BB962C8B-B14F-4D97-AF65-F5344CB8AC3E}">
        <p14:creationId xmlns:p14="http://schemas.microsoft.com/office/powerpoint/2010/main" val="192442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This website called “good guy swag” is written by a random guy named Andrew </a:t>
            </a:r>
            <a:r>
              <a:rPr lang="en-US" sz="1100" b="0" i="0" u="none" strike="noStrike" cap="none" dirty="0" err="1">
                <a:solidFill>
                  <a:srgbClr val="000000"/>
                </a:solidFill>
                <a:effectLst/>
                <a:latin typeface="Arial"/>
                <a:ea typeface="Arial"/>
                <a:cs typeface="Arial"/>
                <a:sym typeface="Arial"/>
              </a:rPr>
              <a:t>Loeschner</a:t>
            </a:r>
            <a:r>
              <a:rPr lang="en-US" sz="1100" b="0" i="0" u="none" strike="noStrike" cap="none" dirty="0">
                <a:solidFill>
                  <a:srgbClr val="000000"/>
                </a:solidFill>
                <a:effectLst/>
                <a:latin typeface="Arial"/>
                <a:ea typeface="Arial"/>
                <a:cs typeface="Arial"/>
                <a:sym typeface="Arial"/>
              </a:rPr>
              <a:t> who has no credentials to back up his credibility on the topic of healthy relationships, therefore making this article unreliable and likely based on opinion. </a:t>
            </a:r>
          </a:p>
        </p:txBody>
      </p:sp>
    </p:spTree>
    <p:extLst>
      <p:ext uri="{BB962C8B-B14F-4D97-AF65-F5344CB8AC3E}">
        <p14:creationId xmlns:p14="http://schemas.microsoft.com/office/powerpoint/2010/main" val="39111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a:t>AUDIO TRANSCRIPT: </a:t>
            </a:r>
            <a:r>
              <a:rPr lang="en-US" sz="1100" b="0" i="0" u="none" strike="noStrike" cap="none" dirty="0">
                <a:solidFill>
                  <a:srgbClr val="000000"/>
                </a:solidFill>
                <a:effectLst/>
                <a:latin typeface="Arial"/>
                <a:ea typeface="Arial"/>
                <a:cs typeface="Arial"/>
                <a:sym typeface="Arial"/>
              </a:rPr>
              <a:t>Next, check when the website was last reviewed which should be within the last three years and is usually found at the very bottom of the page. This National Institute on Drug Abuse for Teens website was last updated on August 12, 2019, (since this is 2019) this website is keeping information up-to-date.</a:t>
            </a:r>
          </a:p>
        </p:txBody>
      </p:sp>
    </p:spTree>
    <p:extLst>
      <p:ext uri="{BB962C8B-B14F-4D97-AF65-F5344CB8AC3E}">
        <p14:creationId xmlns:p14="http://schemas.microsoft.com/office/powerpoint/2010/main" val="202411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a:t>AUDIO TRANSCRIPT: </a:t>
            </a:r>
            <a:r>
              <a:rPr lang="en-US" dirty="0"/>
              <a:t>Harmful websites also provide</a:t>
            </a:r>
            <a:r>
              <a:rPr lang="en-US" baseline="0" dirty="0"/>
              <a:t> resources that site out of date information for example this website named “the truth” states that “In 1978, one tobacco executive said that ‘unhappiness causes cancer’. So smile.” That is a quote from over 40 years ago and very vague and irrelevant. </a:t>
            </a:r>
            <a:endParaRPr lang="en-US" dirty="0"/>
          </a:p>
        </p:txBody>
      </p:sp>
    </p:spTree>
    <p:extLst>
      <p:ext uri="{BB962C8B-B14F-4D97-AF65-F5344CB8AC3E}">
        <p14:creationId xmlns:p14="http://schemas.microsoft.com/office/powerpoint/2010/main" val="222252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Finally, is the website trying to sell you something? You can find out on the “About Us” tab, or simply by seeing a tiny shopping cart at the top right corner of the page. This MedlinePlus website, doesn’t try to sell you anything but “truthfully” provide credible information on health topics you might find of interest.</a:t>
            </a:r>
          </a:p>
        </p:txBody>
      </p:sp>
    </p:spTree>
    <p:extLst>
      <p:ext uri="{BB962C8B-B14F-4D97-AF65-F5344CB8AC3E}">
        <p14:creationId xmlns:p14="http://schemas.microsoft.com/office/powerpoint/2010/main" val="272967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A harmful health website will almost always be trying to sell something to you. This is often indicated by a shopping cart at the top of the page. For this Rock Bottom Vaping website is it simply indicated by a tiny white shopping cart. Other sites may make unrealistic promises.</a:t>
            </a:r>
          </a:p>
        </p:txBody>
      </p:sp>
    </p:spTree>
    <p:extLst>
      <p:ext uri="{BB962C8B-B14F-4D97-AF65-F5344CB8AC3E}">
        <p14:creationId xmlns:p14="http://schemas.microsoft.com/office/powerpoint/2010/main" val="3191071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In summary, “Truth” websites. We found that these sites are run by experts, had a clear privacy policy, used reliable references, provides current/up-to-date facts, and they were not trying to sell or advertise anything or make promises that are “too good to be true.” </a:t>
            </a:r>
          </a:p>
        </p:txBody>
      </p:sp>
    </p:spTree>
    <p:extLst>
      <p:ext uri="{BB962C8B-B14F-4D97-AF65-F5344CB8AC3E}">
        <p14:creationId xmlns:p14="http://schemas.microsoft.com/office/powerpoint/2010/main" val="418430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aseline="0" dirty="0"/>
              <a:t>AUDIO TRANSCRIPT: </a:t>
            </a:r>
            <a:r>
              <a:rPr lang="en-US" sz="1100" b="0" i="0" u="none" strike="noStrike" cap="none" dirty="0">
                <a:solidFill>
                  <a:srgbClr val="000000"/>
                </a:solidFill>
                <a:effectLst/>
                <a:latin typeface="Arial"/>
                <a:ea typeface="Arial"/>
                <a:cs typeface="Arial"/>
                <a:sym typeface="Arial"/>
              </a:rPr>
              <a:t>Conversely, Each of the “Trash” websites did not meet at least one of the 5 steps of “Truth” or “Legit” information. We found that these sites give no clear indication of who is running it, the private policy gives away personal information, reliable references are not used, the information is not current or up to date, and they are selling you something or making unrealistic promises.</a:t>
            </a:r>
          </a:p>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4067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AUDIO TRANSCRIPT: In a survey of teens, they shared what they would like to know. Most likely, you would search on your phone. Right? But how do you know if the information is factual or if you should trust the information?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r>
              <a:rPr lang="en-US" baseline="0" dirty="0"/>
              <a:t>AUDIO TRANSCRIPT: </a:t>
            </a:r>
          </a:p>
          <a:p>
            <a:pPr marL="139700" indent="0">
              <a:buFontTx/>
              <a:buNone/>
            </a:pPr>
            <a:r>
              <a:rPr lang="en-US" sz="1100" b="0" i="0" u="none" strike="noStrike" cap="none" dirty="0">
                <a:solidFill>
                  <a:srgbClr val="000000"/>
                </a:solidFill>
                <a:effectLst/>
                <a:latin typeface="Arial"/>
                <a:ea typeface="Arial"/>
                <a:cs typeface="Arial"/>
                <a:sym typeface="Arial"/>
              </a:rPr>
              <a:t>In conclusion, having E-health Literacy is becoming more and more important as our society becomes more reliant on technology and the internet. That is why everyone, especially teenagers, need to know how to decide if information is “Truth or Trash.”</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aseline="0" dirty="0"/>
              <a:t>Find out when the site was written or last revised.</a:t>
            </a:r>
          </a:p>
          <a:p>
            <a:pPr marL="228600" lvl="0" indent="-228600" algn="l" rtl="0">
              <a:spcBef>
                <a:spcPts val="0"/>
              </a:spcBef>
              <a:spcAft>
                <a:spcPts val="0"/>
              </a:spcAft>
              <a:buFont typeface="+mj-lt"/>
              <a:buAutoNum type="arabicPeriod"/>
            </a:pPr>
            <a:r>
              <a:rPr lang="en-US" baseline="0" dirty="0"/>
              <a:t>Why does the site exist? Find out who runs or created the site</a:t>
            </a:r>
          </a:p>
          <a:p>
            <a:pPr marL="228600" lvl="0" indent="-228600" algn="l" rtl="0">
              <a:spcBef>
                <a:spcPts val="0"/>
              </a:spcBef>
              <a:spcAft>
                <a:spcPts val="0"/>
              </a:spcAft>
              <a:buFont typeface="+mj-lt"/>
              <a:buAutoNum type="arabicPeriod"/>
            </a:pPr>
            <a:r>
              <a:rPr lang="en-US" baseline="0" dirty="0"/>
              <a:t>Consider reasons you can trust or not trust the site. Are they going to share your information?</a:t>
            </a:r>
          </a:p>
          <a:p>
            <a:pPr marL="228600" lvl="0" indent="-228600" algn="l" rtl="0">
              <a:spcBef>
                <a:spcPts val="0"/>
              </a:spcBef>
              <a:spcAft>
                <a:spcPts val="0"/>
              </a:spcAft>
              <a:buFont typeface="+mj-lt"/>
              <a:buAutoNum type="arabicPeriod"/>
            </a:pPr>
            <a:r>
              <a:rPr lang="en-US" baseline="0" dirty="0"/>
              <a:t>Find out where information comes from, does it list scientific research?</a:t>
            </a:r>
          </a:p>
          <a:p>
            <a:pPr marL="228600" lvl="0" indent="-228600" algn="l" rtl="0">
              <a:spcBef>
                <a:spcPts val="0"/>
              </a:spcBef>
              <a:spcAft>
                <a:spcPts val="0"/>
              </a:spcAft>
              <a:buFont typeface="+mj-lt"/>
              <a:buAutoNum type="arabicPeriod"/>
            </a:pPr>
            <a:r>
              <a:rPr lang="en-US" baseline="0" dirty="0"/>
              <a:t>Are they trying to sell you something or making unrealistic promises? </a:t>
            </a:r>
          </a:p>
          <a:p>
            <a:pPr marL="0" lvl="0" indent="0" algn="l" rtl="0">
              <a:spcBef>
                <a:spcPts val="0"/>
              </a:spcBef>
              <a:spcAft>
                <a:spcPts val="0"/>
              </a:spcAft>
              <a:buFontTx/>
              <a:buNone/>
            </a:pPr>
            <a:r>
              <a:rPr lang="en-US" baseline="0" dirty="0"/>
              <a:t>Is </a:t>
            </a:r>
            <a:r>
              <a:rPr lang="en-US" b="1" baseline="0" dirty="0"/>
              <a:t>your</a:t>
            </a:r>
            <a:r>
              <a:rPr lang="en-US" baseline="0" dirty="0"/>
              <a:t> Web Lit Legit?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a:t>AUDIO TRANSCRIPT: Is your web lit legit?</a:t>
            </a:r>
            <a:endParaRPr lang="en-US" dirty="0"/>
          </a:p>
        </p:txBody>
      </p:sp>
    </p:spTree>
    <p:extLst>
      <p:ext uri="{BB962C8B-B14F-4D97-AF65-F5344CB8AC3E}">
        <p14:creationId xmlns:p14="http://schemas.microsoft.com/office/powerpoint/2010/main" val="185403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AUDIO TRANSCRIPT: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E-health literacy is your ability to look for, find, understand and consider health information from electronic sources and apply the knowledge to address or solve a health problem. Part of e-health literacy is knowing if the information you find can be trusted.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Source: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Norman, Cameron D, and Harvey H. A. (2006). </a:t>
            </a:r>
            <a:r>
              <a:rPr lang="en-US" baseline="0" dirty="0" err="1"/>
              <a:t>eHealth</a:t>
            </a:r>
            <a:r>
              <a:rPr lang="en-US" baseline="0" dirty="0"/>
              <a:t> Literacy: Essential Skills for Consumer Health in a Networked World. Journal of medical Internet research, 8(2), e9. doi:10.2196/jmir.8.2.e9</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a:t>AUDIO TRANSCRIPT: Having good e-health literacy helps you to find the proper information on topics like healthy relationships, symptoms of an STD, alcohol poisoning, drug overdose, signs that you or your partner might be pregnant or any of the other health topics about which you are thinking.</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AUDIO TRANSCRIPT: Use these five steps: who runs the site, can trust the site to keep your information confidential, when was the information on the site created revised, does the information come from scientific research, and why does the site exist? In other words, is your Web Lit Legit?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AUDIO TRANSCRIPT: </a:t>
            </a:r>
          </a:p>
          <a:p>
            <a:pPr marL="139700" indent="0">
              <a:buNone/>
            </a:pPr>
            <a:r>
              <a:rPr lang="en-US" dirty="0"/>
              <a:t>Now</a:t>
            </a:r>
            <a:r>
              <a:rPr lang="en-US" baseline="0" dirty="0"/>
              <a:t> I know that was a lot of information to remember so here is an acronym that should make it a little bit easier. LEGIT.</a:t>
            </a:r>
          </a:p>
          <a:p>
            <a:r>
              <a:rPr lang="en-US" baseline="0" dirty="0"/>
              <a:t>L - When was the website last reviewed? Is it Up-to-Date?</a:t>
            </a:r>
          </a:p>
          <a:p>
            <a:r>
              <a:rPr lang="en-US" baseline="0" dirty="0"/>
              <a:t>E - Why does exist? Is it trying to sell you something?</a:t>
            </a:r>
          </a:p>
          <a:p>
            <a:r>
              <a:rPr lang="en-US" baseline="0" dirty="0"/>
              <a:t>G - Good, is it a credible source or person? Can you trust them?</a:t>
            </a:r>
          </a:p>
          <a:p>
            <a:r>
              <a:rPr lang="en-US" baseline="0" dirty="0"/>
              <a:t>I – What is the information source? Research-based or Opinion?</a:t>
            </a:r>
          </a:p>
          <a:p>
            <a:r>
              <a:rPr lang="en-US" baseline="0" dirty="0"/>
              <a:t> And T - Is the website Too good to be true? What does it promise or offer?</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AUDIO TRANSCRIPT:  </a:t>
            </a:r>
            <a:r>
              <a:rPr lang="en-US" dirty="0"/>
              <a:t>How do you tell truth vs. trash? Is a </a:t>
            </a:r>
            <a:r>
              <a:rPr lang="en-US" baseline="0" dirty="0"/>
              <a:t>health website giving out “truth” or helpful information or or could it be “trash” or potentially harmful information? Let’s look at multiple examples of both.</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Under a website’s “About Us” you can find out if the site is reliable and backed by scientific research.  For example, the National Library of Medicine website is a government website which tells us that it is “truth” both reliable and credible. </a:t>
            </a:r>
          </a:p>
        </p:txBody>
      </p:sp>
    </p:spTree>
    <p:extLst>
      <p:ext uri="{BB962C8B-B14F-4D97-AF65-F5344CB8AC3E}">
        <p14:creationId xmlns:p14="http://schemas.microsoft.com/office/powerpoint/2010/main" val="21473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Tx/>
              <a:buNone/>
            </a:pPr>
            <a:r>
              <a:rPr lang="en-US" baseline="0" dirty="0"/>
              <a:t>AUDIO TRANSCRIPT: </a:t>
            </a:r>
            <a:r>
              <a:rPr lang="en-US" sz="1100" b="0" i="0" u="none" strike="noStrike" cap="none" dirty="0">
                <a:solidFill>
                  <a:srgbClr val="000000"/>
                </a:solidFill>
                <a:effectLst/>
                <a:latin typeface="Arial"/>
                <a:ea typeface="Arial"/>
                <a:cs typeface="Arial"/>
                <a:sym typeface="Arial"/>
              </a:rPr>
              <a:t>Harmful sites don’t provide a clear indication of who is running the site or a clear mission statement. For example, this “Love to Know” website for teens…just states that “Writers are screened but there are no credentials noted and invites readers to “Write for us!” thus, it is likely based on opinion.</a:t>
            </a:r>
            <a:endParaRPr lang="en-US" dirty="0"/>
          </a:p>
        </p:txBody>
      </p:sp>
    </p:spTree>
    <p:extLst>
      <p:ext uri="{BB962C8B-B14F-4D97-AF65-F5344CB8AC3E}">
        <p14:creationId xmlns:p14="http://schemas.microsoft.com/office/powerpoint/2010/main" val="300196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000000"/>
              </a:buClr>
              <a:buSzPts val="4600"/>
              <a:buNone/>
              <a:defRPr sz="4600">
                <a:solidFill>
                  <a:srgbClr val="000000"/>
                </a:solidFill>
              </a:defRPr>
            </a:lvl1pPr>
            <a:lvl2pPr lvl="1" algn="ctr">
              <a:spcBef>
                <a:spcPts val="0"/>
              </a:spcBef>
              <a:spcAft>
                <a:spcPts val="0"/>
              </a:spcAft>
              <a:buClr>
                <a:srgbClr val="000000"/>
              </a:buClr>
              <a:buSzPts val="4600"/>
              <a:buNone/>
              <a:defRPr sz="4600">
                <a:solidFill>
                  <a:srgbClr val="000000"/>
                </a:solidFill>
              </a:defRPr>
            </a:lvl2pPr>
            <a:lvl3pPr lvl="2" algn="ctr">
              <a:spcBef>
                <a:spcPts val="0"/>
              </a:spcBef>
              <a:spcAft>
                <a:spcPts val="0"/>
              </a:spcAft>
              <a:buClr>
                <a:srgbClr val="000000"/>
              </a:buClr>
              <a:buSzPts val="4600"/>
              <a:buNone/>
              <a:defRPr sz="4600">
                <a:solidFill>
                  <a:srgbClr val="000000"/>
                </a:solidFill>
              </a:defRPr>
            </a:lvl3pPr>
            <a:lvl4pPr lvl="3" algn="ctr">
              <a:spcBef>
                <a:spcPts val="0"/>
              </a:spcBef>
              <a:spcAft>
                <a:spcPts val="0"/>
              </a:spcAft>
              <a:buClr>
                <a:srgbClr val="000000"/>
              </a:buClr>
              <a:buSzPts val="4600"/>
              <a:buNone/>
              <a:defRPr sz="4600">
                <a:solidFill>
                  <a:srgbClr val="000000"/>
                </a:solidFill>
              </a:defRPr>
            </a:lvl4pPr>
            <a:lvl5pPr lvl="4" algn="ctr">
              <a:spcBef>
                <a:spcPts val="0"/>
              </a:spcBef>
              <a:spcAft>
                <a:spcPts val="0"/>
              </a:spcAft>
              <a:buClr>
                <a:srgbClr val="000000"/>
              </a:buClr>
              <a:buSzPts val="4600"/>
              <a:buNone/>
              <a:defRPr sz="4600">
                <a:solidFill>
                  <a:srgbClr val="000000"/>
                </a:solidFill>
              </a:defRPr>
            </a:lvl5pPr>
            <a:lvl6pPr lvl="5" algn="ctr">
              <a:spcBef>
                <a:spcPts val="0"/>
              </a:spcBef>
              <a:spcAft>
                <a:spcPts val="0"/>
              </a:spcAft>
              <a:buClr>
                <a:srgbClr val="000000"/>
              </a:buClr>
              <a:buSzPts val="4600"/>
              <a:buNone/>
              <a:defRPr sz="4600">
                <a:solidFill>
                  <a:srgbClr val="000000"/>
                </a:solidFill>
              </a:defRPr>
            </a:lvl6pPr>
            <a:lvl7pPr lvl="6" algn="ctr">
              <a:spcBef>
                <a:spcPts val="0"/>
              </a:spcBef>
              <a:spcAft>
                <a:spcPts val="0"/>
              </a:spcAft>
              <a:buClr>
                <a:srgbClr val="000000"/>
              </a:buClr>
              <a:buSzPts val="4600"/>
              <a:buNone/>
              <a:defRPr sz="4600">
                <a:solidFill>
                  <a:srgbClr val="000000"/>
                </a:solidFill>
              </a:defRPr>
            </a:lvl7pPr>
            <a:lvl8pPr lvl="7" algn="ctr">
              <a:spcBef>
                <a:spcPts val="0"/>
              </a:spcBef>
              <a:spcAft>
                <a:spcPts val="0"/>
              </a:spcAft>
              <a:buClr>
                <a:srgbClr val="000000"/>
              </a:buClr>
              <a:buSzPts val="4600"/>
              <a:buNone/>
              <a:defRPr sz="4600">
                <a:solidFill>
                  <a:srgbClr val="000000"/>
                </a:solidFill>
              </a:defRPr>
            </a:lvl8pPr>
            <a:lvl9pPr lvl="8" algn="ctr">
              <a:spcBef>
                <a:spcPts val="0"/>
              </a:spcBef>
              <a:spcAft>
                <a:spcPts val="0"/>
              </a:spcAft>
              <a:buClr>
                <a:srgbClr val="000000"/>
              </a:buClr>
              <a:buSzPts val="4600"/>
              <a:buNone/>
              <a:defRPr sz="4600">
                <a:solidFill>
                  <a:srgbClr val="000000"/>
                </a:solidFill>
              </a:defRPr>
            </a:lvl9pPr>
          </a:lstStyle>
          <a:p>
            <a:endParaRPr/>
          </a:p>
        </p:txBody>
      </p:sp>
      <p:sp>
        <p:nvSpPr>
          <p:cNvPr id="11" name="Google Shape;11;p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slow" advClick="0" advTm="1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7"/>
        <p:cNvGrpSpPr/>
        <p:nvPr/>
      </p:nvGrpSpPr>
      <p:grpSpPr>
        <a:xfrm>
          <a:off x="0" y="0"/>
          <a:ext cx="0" cy="0"/>
          <a:chOff x="0" y="0"/>
          <a:chExt cx="0" cy="0"/>
        </a:xfrm>
      </p:grpSpPr>
      <p:sp>
        <p:nvSpPr>
          <p:cNvPr id="48" name="Google Shape;48;p3"/>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000"/>
              <a:buNone/>
              <a:defRPr sz="4000">
                <a:solidFill>
                  <a:srgbClr val="FFFFFF"/>
                </a:solidFill>
              </a:defRPr>
            </a:lvl2pPr>
            <a:lvl3pPr lvl="2" algn="ctr" rtl="0">
              <a:spcBef>
                <a:spcPts val="0"/>
              </a:spcBef>
              <a:spcAft>
                <a:spcPts val="0"/>
              </a:spcAft>
              <a:buClr>
                <a:srgbClr val="FFFFFF"/>
              </a:buClr>
              <a:buSzPts val="4000"/>
              <a:buNone/>
              <a:defRPr sz="4000">
                <a:solidFill>
                  <a:srgbClr val="FFFFFF"/>
                </a:solidFill>
              </a:defRPr>
            </a:lvl3pPr>
            <a:lvl4pPr lvl="3" algn="ctr" rtl="0">
              <a:spcBef>
                <a:spcPts val="0"/>
              </a:spcBef>
              <a:spcAft>
                <a:spcPts val="0"/>
              </a:spcAft>
              <a:buClr>
                <a:srgbClr val="FFFFFF"/>
              </a:buClr>
              <a:buSzPts val="4000"/>
              <a:buNone/>
              <a:defRPr sz="4000">
                <a:solidFill>
                  <a:srgbClr val="FFFFFF"/>
                </a:solidFill>
              </a:defRPr>
            </a:lvl4pPr>
            <a:lvl5pPr lvl="4" algn="ctr" rtl="0">
              <a:spcBef>
                <a:spcPts val="0"/>
              </a:spcBef>
              <a:spcAft>
                <a:spcPts val="0"/>
              </a:spcAft>
              <a:buClr>
                <a:srgbClr val="FFFFFF"/>
              </a:buClr>
              <a:buSzPts val="4000"/>
              <a:buNone/>
              <a:defRPr sz="4000">
                <a:solidFill>
                  <a:srgbClr val="FFFFFF"/>
                </a:solidFill>
              </a:defRPr>
            </a:lvl5pPr>
            <a:lvl6pPr lvl="5" algn="ctr" rtl="0">
              <a:spcBef>
                <a:spcPts val="0"/>
              </a:spcBef>
              <a:spcAft>
                <a:spcPts val="0"/>
              </a:spcAft>
              <a:buClr>
                <a:srgbClr val="FFFFFF"/>
              </a:buClr>
              <a:buSzPts val="4000"/>
              <a:buNone/>
              <a:defRPr sz="4000">
                <a:solidFill>
                  <a:srgbClr val="FFFFFF"/>
                </a:solidFill>
              </a:defRPr>
            </a:lvl6pPr>
            <a:lvl7pPr lvl="6" algn="ctr" rtl="0">
              <a:spcBef>
                <a:spcPts val="0"/>
              </a:spcBef>
              <a:spcAft>
                <a:spcPts val="0"/>
              </a:spcAft>
              <a:buClr>
                <a:srgbClr val="FFFFFF"/>
              </a:buClr>
              <a:buSzPts val="4000"/>
              <a:buNone/>
              <a:defRPr sz="4000">
                <a:solidFill>
                  <a:srgbClr val="FFFFFF"/>
                </a:solidFill>
              </a:defRPr>
            </a:lvl7pPr>
            <a:lvl8pPr lvl="7" algn="ctr" rtl="0">
              <a:spcBef>
                <a:spcPts val="0"/>
              </a:spcBef>
              <a:spcAft>
                <a:spcPts val="0"/>
              </a:spcAft>
              <a:buClr>
                <a:srgbClr val="FFFFFF"/>
              </a:buClr>
              <a:buSzPts val="4000"/>
              <a:buNone/>
              <a:defRPr sz="4000">
                <a:solidFill>
                  <a:srgbClr val="FFFFFF"/>
                </a:solidFill>
              </a:defRPr>
            </a:lvl8pPr>
            <a:lvl9pPr lvl="8" algn="ctr" rtl="0">
              <a:spcBef>
                <a:spcPts val="0"/>
              </a:spcBef>
              <a:spcAft>
                <a:spcPts val="0"/>
              </a:spcAft>
              <a:buClr>
                <a:srgbClr val="FFFFFF"/>
              </a:buClr>
              <a:buSzPts val="4000"/>
              <a:buNone/>
              <a:defRPr sz="4000">
                <a:solidFill>
                  <a:srgbClr val="FFFFFF"/>
                </a:solidFill>
              </a:defRPr>
            </a:lvl9pPr>
          </a:lstStyle>
          <a:p>
            <a:endParaRPr/>
          </a:p>
        </p:txBody>
      </p:sp>
      <p:sp>
        <p:nvSpPr>
          <p:cNvPr id="50" name="Google Shape;50;p3"/>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None/>
              <a:defRPr>
                <a:solidFill>
                  <a:srgbClr val="000000"/>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slow" advClick="0" advTm="1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6" name="Google Shape;86;p5"/>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 name="Google Shape;88;p5"/>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slow" advClick="0" advTm="1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6"/>
          <p:cNvSpPr txBox="1">
            <a:spLocks noGrp="1"/>
          </p:cNvSpPr>
          <p:nvPr>
            <p:ph type="body" idx="1"/>
          </p:nvPr>
        </p:nvSpPr>
        <p:spPr>
          <a:xfrm>
            <a:off x="457200"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6" name="Google Shape;116;p6"/>
          <p:cNvSpPr txBox="1">
            <a:spLocks noGrp="1"/>
          </p:cNvSpPr>
          <p:nvPr>
            <p:ph type="body" idx="2"/>
          </p:nvPr>
        </p:nvSpPr>
        <p:spPr>
          <a:xfrm>
            <a:off x="3101652"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7" name="Google Shape;117;p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avLst/>
              <a:gdLst/>
              <a:ahLst/>
              <a:cxnLst/>
              <a:rect l="l" t="t" r="r" b="b"/>
              <a:pathLst>
                <a:path w="120000" h="120000" extrusionOk="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avLst/>
              <a:gdLst/>
              <a:ahLst/>
              <a:cxnLst/>
              <a:rect l="l" t="t" r="r" b="b"/>
              <a:pathLst>
                <a:path w="120000" h="120000" extrusionOk="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slow" advClick="0" advTm="1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7"/>
          <p:cNvSpPr txBox="1">
            <a:spLocks noGrp="1"/>
          </p:cNvSpPr>
          <p:nvPr>
            <p:ph type="body" idx="1"/>
          </p:nvPr>
        </p:nvSpPr>
        <p:spPr>
          <a:xfrm>
            <a:off x="4572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7" name="Google Shape;147;p7"/>
          <p:cNvSpPr txBox="1">
            <a:spLocks noGrp="1"/>
          </p:cNvSpPr>
          <p:nvPr>
            <p:ph type="body" idx="2"/>
          </p:nvPr>
        </p:nvSpPr>
        <p:spPr>
          <a:xfrm>
            <a:off x="219835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8" name="Google Shape;148;p7"/>
          <p:cNvSpPr txBox="1">
            <a:spLocks noGrp="1"/>
          </p:cNvSpPr>
          <p:nvPr>
            <p:ph type="body" idx="3"/>
          </p:nvPr>
        </p:nvSpPr>
        <p:spPr>
          <a:xfrm>
            <a:off x="39395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9" name="Google Shape;149;p7"/>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avLst/>
              <a:gdLst/>
              <a:ahLst/>
              <a:cxnLst/>
              <a:rect l="l" t="t" r="r" b="b"/>
              <a:pathLst>
                <a:path w="120000" h="120000" extrusionOk="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avLst/>
              <a:gdLst/>
              <a:ahLst/>
              <a:cxnLst/>
              <a:rect l="l" t="t" r="r" b="b"/>
              <a:pathLst>
                <a:path w="120000" h="120000" extrusionOk="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avLst/>
              <a:gdLst/>
              <a:ahLst/>
              <a:cxnLst/>
              <a:rect l="l" t="t" r="r" b="b"/>
              <a:pathLst>
                <a:path w="120000" h="120000" extrusionOk="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avLst/>
              <a:gdLst/>
              <a:ahLst/>
              <a:cxnLst/>
              <a:rect l="l" t="t" r="r" b="b"/>
              <a:pathLst>
                <a:path w="120000" h="120000" extrusionOk="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slow" advClick="0" advTm="1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half" type="blank">
  <p:cSld name="BLANK">
    <p:spTree>
      <p:nvGrpSpPr>
        <p:cNvPr id="1"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0" y="0"/>
            <a:ext cx="4566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spd="slow" advClick="0" advTm="1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hird">
  <p:cSld name="BLANK_1">
    <p:spTree>
      <p:nvGrpSpPr>
        <p:cNvPr id="1"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0" y="0"/>
            <a:ext cx="3048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spd="slow" advClick="0" advTm="1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spd="slow" advClick="0" advTm="1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A5B0F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6975"/>
            <a:ext cx="5138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1pPr>
            <a:lvl2pPr lvl="1">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2pPr>
            <a:lvl3pPr lvl="2">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3pPr>
            <a:lvl4pPr lvl="3">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4pPr>
            <a:lvl5pPr lvl="4">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5pPr>
            <a:lvl6pPr lvl="5">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6pPr>
            <a:lvl7pPr lvl="6">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7pPr>
            <a:lvl8pPr lvl="7">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8pPr>
            <a:lvl9pPr lvl="8">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457200" y="1657350"/>
            <a:ext cx="5138700" cy="3180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5B0FE"/>
              </a:buClr>
              <a:buSzPts val="2400"/>
              <a:buFont typeface="Barlow Light"/>
              <a:buChar char="▹"/>
              <a:defRPr sz="2400">
                <a:latin typeface="Barlow Light"/>
                <a:ea typeface="Barlow Light"/>
                <a:cs typeface="Barlow Light"/>
                <a:sym typeface="Barlow Light"/>
              </a:defRPr>
            </a:lvl1pPr>
            <a:lvl2pPr marL="914400" lvl="1"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2pPr>
            <a:lvl3pPr marL="1371600" lvl="2"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3pPr>
            <a:lvl4pPr marL="1828800" lvl="3" indent="-381000">
              <a:spcBef>
                <a:spcPts val="0"/>
              </a:spcBef>
              <a:spcAft>
                <a:spcPts val="0"/>
              </a:spcAft>
              <a:buSzPts val="2400"/>
              <a:buFont typeface="Barlow Light"/>
              <a:buChar char="●"/>
              <a:defRPr sz="2400">
                <a:latin typeface="Barlow Light"/>
                <a:ea typeface="Barlow Light"/>
                <a:cs typeface="Barlow Light"/>
                <a:sym typeface="Barlow Light"/>
              </a:defRPr>
            </a:lvl4pPr>
            <a:lvl5pPr marL="2286000" lvl="4" indent="-381000">
              <a:spcBef>
                <a:spcPts val="0"/>
              </a:spcBef>
              <a:spcAft>
                <a:spcPts val="0"/>
              </a:spcAft>
              <a:buSzPts val="2400"/>
              <a:buFont typeface="Barlow Light"/>
              <a:buChar char="○"/>
              <a:defRPr sz="2400">
                <a:latin typeface="Barlow Light"/>
                <a:ea typeface="Barlow Light"/>
                <a:cs typeface="Barlow Light"/>
                <a:sym typeface="Barlow Light"/>
              </a:defRPr>
            </a:lvl5pPr>
            <a:lvl6pPr marL="2743200" lvl="5" indent="-381000">
              <a:spcBef>
                <a:spcPts val="0"/>
              </a:spcBef>
              <a:spcAft>
                <a:spcPts val="0"/>
              </a:spcAft>
              <a:buSzPts val="2400"/>
              <a:buFont typeface="Barlow Light"/>
              <a:buChar char="■"/>
              <a:defRPr sz="2400">
                <a:latin typeface="Barlow Light"/>
                <a:ea typeface="Barlow Light"/>
                <a:cs typeface="Barlow Light"/>
                <a:sym typeface="Barlow Light"/>
              </a:defRPr>
            </a:lvl6pPr>
            <a:lvl7pPr marL="3200400" lvl="6" indent="-381000">
              <a:spcBef>
                <a:spcPts val="0"/>
              </a:spcBef>
              <a:spcAft>
                <a:spcPts val="0"/>
              </a:spcAft>
              <a:buSzPts val="2400"/>
              <a:buFont typeface="Barlow Light"/>
              <a:buChar char="●"/>
              <a:defRPr sz="2400">
                <a:latin typeface="Barlow Light"/>
                <a:ea typeface="Barlow Light"/>
                <a:cs typeface="Barlow Light"/>
                <a:sym typeface="Barlow Light"/>
              </a:defRPr>
            </a:lvl7pPr>
            <a:lvl8pPr marL="3657600" lvl="7" indent="-381000">
              <a:spcBef>
                <a:spcPts val="0"/>
              </a:spcBef>
              <a:spcAft>
                <a:spcPts val="0"/>
              </a:spcAft>
              <a:buSzPts val="2400"/>
              <a:buFont typeface="Barlow Light"/>
              <a:buChar char="○"/>
              <a:defRPr sz="2400">
                <a:latin typeface="Barlow Light"/>
                <a:ea typeface="Barlow Light"/>
                <a:cs typeface="Barlow Light"/>
                <a:sym typeface="Barlow Light"/>
              </a:defRPr>
            </a:lvl8pPr>
            <a:lvl9pPr marL="4114800" lvl="8" indent="-381000">
              <a:spcBef>
                <a:spcPts val="0"/>
              </a:spcBef>
              <a:spcAft>
                <a:spcPts val="0"/>
              </a:spcAft>
              <a:buSzPts val="2400"/>
              <a:buFont typeface="Barlow Light"/>
              <a:buChar char="■"/>
              <a:defRPr sz="2400">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808000" y="2208175"/>
            <a:ext cx="336000" cy="7272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Barlow"/>
                <a:ea typeface="Barlow"/>
                <a:cs typeface="Barlow"/>
                <a:sym typeface="Barlow"/>
              </a:defRPr>
            </a:lvl1pPr>
            <a:lvl2pPr lvl="1" algn="ctr">
              <a:buNone/>
              <a:defRPr sz="1000">
                <a:solidFill>
                  <a:srgbClr val="FFFFFF"/>
                </a:solidFill>
                <a:latin typeface="Barlow"/>
                <a:ea typeface="Barlow"/>
                <a:cs typeface="Barlow"/>
                <a:sym typeface="Barlow"/>
              </a:defRPr>
            </a:lvl2pPr>
            <a:lvl3pPr lvl="2" algn="ctr">
              <a:buNone/>
              <a:defRPr sz="1000">
                <a:solidFill>
                  <a:srgbClr val="FFFFFF"/>
                </a:solidFill>
                <a:latin typeface="Barlow"/>
                <a:ea typeface="Barlow"/>
                <a:cs typeface="Barlow"/>
                <a:sym typeface="Barlow"/>
              </a:defRPr>
            </a:lvl3pPr>
            <a:lvl4pPr lvl="3" algn="ctr">
              <a:buNone/>
              <a:defRPr sz="1000">
                <a:solidFill>
                  <a:srgbClr val="FFFFFF"/>
                </a:solidFill>
                <a:latin typeface="Barlow"/>
                <a:ea typeface="Barlow"/>
                <a:cs typeface="Barlow"/>
                <a:sym typeface="Barlow"/>
              </a:defRPr>
            </a:lvl4pPr>
            <a:lvl5pPr lvl="4" algn="ctr">
              <a:buNone/>
              <a:defRPr sz="1000">
                <a:solidFill>
                  <a:srgbClr val="FFFFFF"/>
                </a:solidFill>
                <a:latin typeface="Barlow"/>
                <a:ea typeface="Barlow"/>
                <a:cs typeface="Barlow"/>
                <a:sym typeface="Barlow"/>
              </a:defRPr>
            </a:lvl5pPr>
            <a:lvl6pPr lvl="5" algn="ctr">
              <a:buNone/>
              <a:defRPr sz="1000">
                <a:solidFill>
                  <a:srgbClr val="FFFFFF"/>
                </a:solidFill>
                <a:latin typeface="Barlow"/>
                <a:ea typeface="Barlow"/>
                <a:cs typeface="Barlow"/>
                <a:sym typeface="Barlow"/>
              </a:defRPr>
            </a:lvl6pPr>
            <a:lvl7pPr lvl="6" algn="ctr">
              <a:buNone/>
              <a:defRPr sz="1000">
                <a:solidFill>
                  <a:srgbClr val="FFFFFF"/>
                </a:solidFill>
                <a:latin typeface="Barlow"/>
                <a:ea typeface="Barlow"/>
                <a:cs typeface="Barlow"/>
                <a:sym typeface="Barlow"/>
              </a:defRPr>
            </a:lvl7pPr>
            <a:lvl8pPr lvl="7" algn="ctr">
              <a:buNone/>
              <a:defRPr sz="1000">
                <a:solidFill>
                  <a:srgbClr val="FFFFFF"/>
                </a:solidFill>
                <a:latin typeface="Barlow"/>
                <a:ea typeface="Barlow"/>
                <a:cs typeface="Barlow"/>
                <a:sym typeface="Barlow"/>
              </a:defRPr>
            </a:lvl8pPr>
            <a:lvl9pPr lvl="8" algn="ctr">
              <a:buNone/>
              <a:defRPr sz="1000">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Lst>
  <p:transition spd="slow" advClick="0" advTm="15000">
    <p:pull/>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1.tif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11" Type="http://schemas.openxmlformats.org/officeDocument/2006/relationships/image" Target="../media/image29.tif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notesSlide" Target="../notesSlides/notesSlide18.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notesSlide" Target="../notesSlides/notesSlide19.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5.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tiff"/><Relationship Id="rId5" Type="http://schemas.openxmlformats.org/officeDocument/2006/relationships/image" Target="../media/image36.emf"/><Relationship Id="rId10" Type="http://schemas.openxmlformats.org/officeDocument/2006/relationships/image" Target="../media/image40.jpg"/><Relationship Id="rId4" Type="http://schemas.openxmlformats.org/officeDocument/2006/relationships/notesSlide" Target="../notesSlides/notesSlide21.xml"/><Relationship Id="rId9" Type="http://schemas.openxmlformats.org/officeDocument/2006/relationships/image" Target="../media/image39.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tiff"/><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tiff"/><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39"/>
        <p:cNvGrpSpPr/>
        <p:nvPr/>
      </p:nvGrpSpPr>
      <p:grpSpPr>
        <a:xfrm>
          <a:off x="0" y="0"/>
          <a:ext cx="0" cy="0"/>
          <a:chOff x="0" y="0"/>
          <a:chExt cx="0" cy="0"/>
        </a:xfrm>
      </p:grpSpPr>
      <p:sp>
        <p:nvSpPr>
          <p:cNvPr id="240" name="Google Shape;240;p13"/>
          <p:cNvSpPr txBox="1">
            <a:spLocks noGrp="1"/>
          </p:cNvSpPr>
          <p:nvPr>
            <p:ph type="ctrTitle"/>
          </p:nvPr>
        </p:nvSpPr>
        <p:spPr>
          <a:xfrm>
            <a:off x="2117063" y="1392697"/>
            <a:ext cx="4811307" cy="19775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Iowan Old Style Black"/>
                <a:cs typeface="Iowan Old Style Black"/>
              </a:rPr>
              <a:t>Finding Safe &amp; Reliable </a:t>
            </a:r>
            <a:br>
              <a:rPr lang="en-US" sz="2800" dirty="0">
                <a:latin typeface="Iowan Old Style Black"/>
                <a:cs typeface="Iowan Old Style Black"/>
              </a:rPr>
            </a:br>
            <a:r>
              <a:rPr lang="en-US" sz="2800" dirty="0">
                <a:latin typeface="Iowan Old Style Black"/>
                <a:cs typeface="Iowan Old Style Black"/>
              </a:rPr>
              <a:t>Health Information on the Internet</a:t>
            </a:r>
          </a:p>
        </p:txBody>
      </p:sp>
      <p:sp>
        <p:nvSpPr>
          <p:cNvPr id="2" name="TextBox 1"/>
          <p:cNvSpPr txBox="1"/>
          <p:nvPr/>
        </p:nvSpPr>
        <p:spPr>
          <a:xfrm>
            <a:off x="2447216" y="3370278"/>
            <a:ext cx="4151003" cy="400110"/>
          </a:xfrm>
          <a:prstGeom prst="rect">
            <a:avLst/>
          </a:prstGeom>
          <a:noFill/>
        </p:spPr>
        <p:txBody>
          <a:bodyPr wrap="square" rtlCol="0">
            <a:spAutoFit/>
          </a:bodyPr>
          <a:lstStyle/>
          <a:p>
            <a:pPr algn="ctr"/>
            <a:r>
              <a:rPr lang="en-US" sz="2000" dirty="0">
                <a:latin typeface="Iowan Old Style Black"/>
                <a:cs typeface="Iowan Old Style Black"/>
              </a:rPr>
              <a:t>Is your </a:t>
            </a:r>
            <a:r>
              <a:rPr lang="en-US" sz="2000" dirty="0" err="1">
                <a:latin typeface="Iowan Old Style Black"/>
                <a:cs typeface="Iowan Old Style Black"/>
              </a:rPr>
              <a:t>WebLitLegit</a:t>
            </a:r>
            <a:r>
              <a:rPr lang="en-US" sz="2000" dirty="0">
                <a:latin typeface="Iowan Old Style Black"/>
                <a:cs typeface="Iowan Old Style Black"/>
              </a:rPr>
              <a:t>?</a:t>
            </a:r>
          </a:p>
        </p:txBody>
      </p:sp>
      <p:pic>
        <p:nvPicPr>
          <p:cNvPr id="3" name="Picture 2" descr="Web Lit Legit logo - two silhouettes in profile, one male, one female pictured from the shoulder up, with 4 hands holding cell phones in front">
            <a:extLst>
              <a:ext uri="{FF2B5EF4-FFF2-40B4-BE49-F238E27FC236}">
                <a16:creationId xmlns:a16="http://schemas.microsoft.com/office/drawing/2014/main" id="{114D66B6-D28B-7545-9223-F9D8C6D616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1325" y="3770388"/>
            <a:ext cx="1402781" cy="1052086"/>
          </a:xfrm>
          <a:prstGeom prst="rect">
            <a:avLst/>
          </a:prstGeom>
        </p:spPr>
      </p:pic>
      <p:pic>
        <p:nvPicPr>
          <p:cNvPr id="4" name="Audio 3" descr="AUDIO TRANSCRIPT: Is your Web Lit Legit? In other words do you know if the health information you find on the Internet is reliable and safe? Today we will talk about how to know and what to look for to make sure your Web Lit is Legit!&#10;">
            <a:hlinkClick r:id="" action="ppaction://media"/>
            <a:extLst>
              <a:ext uri="{FF2B5EF4-FFF2-40B4-BE49-F238E27FC236}">
                <a16:creationId xmlns:a16="http://schemas.microsoft.com/office/drawing/2014/main" id="{36B26EF3-8234-E943-9D89-F96EC16A3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spd="slow" advClick="0" advTm="143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4" name="Google Shape;478;p35">
            <a:extLst>
              <a:ext uri="{FF2B5EF4-FFF2-40B4-BE49-F238E27FC236}">
                <a16:creationId xmlns:a16="http://schemas.microsoft.com/office/drawing/2014/main" id="{7F059041-AA28-9441-8181-6FC9750DE042}"/>
              </a:ext>
            </a:extLst>
          </p:cNvPr>
          <p:cNvSpPr txBox="1">
            <a:spLocks noGrp="1"/>
          </p:cNvSpPr>
          <p:nvPr>
            <p:ph type="title" idx="4294967295"/>
          </p:nvPr>
        </p:nvSpPr>
        <p:spPr>
          <a:xfrm>
            <a:off x="273586" y="172415"/>
            <a:ext cx="3875865" cy="66005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p:txBody>
      </p:sp>
      <p:sp>
        <p:nvSpPr>
          <p:cNvPr id="16" name="TextBox 15">
            <a:extLst>
              <a:ext uri="{FF2B5EF4-FFF2-40B4-BE49-F238E27FC236}">
                <a16:creationId xmlns:a16="http://schemas.microsoft.com/office/drawing/2014/main" id="{11C2B51D-7027-E244-A96E-57DF6FB37BEB}"/>
              </a:ext>
            </a:extLst>
          </p:cNvPr>
          <p:cNvSpPr txBox="1"/>
          <p:nvPr/>
        </p:nvSpPr>
        <p:spPr>
          <a:xfrm>
            <a:off x="702780" y="832474"/>
            <a:ext cx="2832827" cy="400110"/>
          </a:xfrm>
          <a:prstGeom prst="rect">
            <a:avLst/>
          </a:prstGeom>
          <a:noFill/>
          <a:ln w="38100">
            <a:solidFill>
              <a:schemeClr val="accent5">
                <a:lumMod val="75000"/>
              </a:schemeClr>
            </a:solidFill>
          </a:ln>
        </p:spPr>
        <p:txBody>
          <a:bodyPr wrap="none" rtlCol="0">
            <a:spAutoFit/>
          </a:bodyPr>
          <a:lstStyle/>
          <a:p>
            <a:r>
              <a:rPr lang="en-US" sz="2000" dirty="0"/>
              <a:t>Can you Trust the site?</a:t>
            </a:r>
          </a:p>
        </p:txBody>
      </p:sp>
      <p:pic>
        <p:nvPicPr>
          <p:cNvPr id="6" name="Picture 5" descr="Screenshot of privacy policy of the National Alliance on Mental Illnes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7013" y="863600"/>
            <a:ext cx="3415813" cy="987705"/>
          </a:xfrm>
          <a:prstGeom prst="rect">
            <a:avLst/>
          </a:prstGeom>
        </p:spPr>
      </p:pic>
      <p:pic>
        <p:nvPicPr>
          <p:cNvPr id="8" name="Picture 7" descr="section of the privacy policy of the National Alliance on Mental Illness, headlined &quot;The Personal Information We Collect, How We Collect It And How It Is Used&quot;"/>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7013" y="1751264"/>
            <a:ext cx="3415813" cy="1671052"/>
          </a:xfrm>
          <a:prstGeom prst="rect">
            <a:avLst/>
          </a:prstGeom>
        </p:spPr>
      </p:pic>
      <p:sp>
        <p:nvSpPr>
          <p:cNvPr id="10" name="TextBox 9">
            <a:extLst>
              <a:ext uri="{FF2B5EF4-FFF2-40B4-BE49-F238E27FC236}">
                <a16:creationId xmlns:a16="http://schemas.microsoft.com/office/drawing/2014/main" id="{EB1DBF7B-E014-8642-A1DF-0BA96E5B1DF8}"/>
              </a:ext>
            </a:extLst>
          </p:cNvPr>
          <p:cNvSpPr txBox="1"/>
          <p:nvPr/>
        </p:nvSpPr>
        <p:spPr>
          <a:xfrm>
            <a:off x="7079011" y="3838913"/>
            <a:ext cx="1923925" cy="738664"/>
          </a:xfrm>
          <a:prstGeom prst="rect">
            <a:avLst/>
          </a:prstGeom>
          <a:noFill/>
        </p:spPr>
        <p:txBody>
          <a:bodyPr wrap="none" rtlCol="0">
            <a:spAutoFit/>
          </a:bodyPr>
          <a:lstStyle/>
          <a:p>
            <a:r>
              <a:rPr lang="en-US" b="1" dirty="0"/>
              <a:t>Help Line:</a:t>
            </a:r>
          </a:p>
          <a:p>
            <a:r>
              <a:rPr lang="en-US" b="1" dirty="0"/>
              <a:t>800-950-NAMI or</a:t>
            </a:r>
          </a:p>
          <a:p>
            <a:r>
              <a:rPr lang="en-US" b="1" dirty="0"/>
              <a:t>Text NAMI to 741741</a:t>
            </a:r>
          </a:p>
        </p:txBody>
      </p:sp>
      <p:sp>
        <p:nvSpPr>
          <p:cNvPr id="9" name="TextBox 8"/>
          <p:cNvSpPr txBox="1"/>
          <p:nvPr/>
        </p:nvSpPr>
        <p:spPr>
          <a:xfrm>
            <a:off x="444612" y="1354912"/>
            <a:ext cx="3349164" cy="3662541"/>
          </a:xfrm>
          <a:prstGeom prst="rect">
            <a:avLst/>
          </a:prstGeom>
          <a:solidFill>
            <a:srgbClr val="FFFFFF"/>
          </a:solidFill>
          <a:ln w="38100" cmpd="sng">
            <a:solidFill>
              <a:srgbClr val="FF0000"/>
            </a:solidFill>
          </a:ln>
        </p:spPr>
        <p:txBody>
          <a:bodyPr wrap="square" rtlCol="0">
            <a:spAutoFit/>
          </a:bodyPr>
          <a:lstStyle/>
          <a:p>
            <a:r>
              <a:rPr lang="en-US" sz="1800" b="1" dirty="0"/>
              <a:t>What the site collects that’s Ok:</a:t>
            </a:r>
          </a:p>
          <a:p>
            <a:pPr marL="342900" indent="-342900">
              <a:buFont typeface="Wingdings" charset="2"/>
              <a:buChar char="ü"/>
            </a:pPr>
            <a:r>
              <a:rPr lang="en-US" sz="1600" dirty="0"/>
              <a:t>IP address</a:t>
            </a:r>
          </a:p>
          <a:p>
            <a:pPr marL="342900" indent="-342900">
              <a:buFont typeface="Wingdings" charset="2"/>
              <a:buChar char="ü"/>
            </a:pPr>
            <a:r>
              <a:rPr lang="en-US" sz="1600" dirty="0"/>
              <a:t>Type of web browser (Chrome, Internet Explorer, etc.)</a:t>
            </a:r>
          </a:p>
          <a:p>
            <a:pPr marL="342900" indent="-342900">
              <a:buFont typeface="Wingdings" charset="2"/>
              <a:buChar char="ü"/>
            </a:pPr>
            <a:r>
              <a:rPr lang="en-US" sz="1600" dirty="0"/>
              <a:t>Internet service provider</a:t>
            </a:r>
          </a:p>
          <a:p>
            <a:pPr marL="342900" indent="-342900">
              <a:buFont typeface="Wingdings" charset="2"/>
              <a:buChar char="ü"/>
            </a:pPr>
            <a:r>
              <a:rPr lang="en-US" sz="1600" dirty="0"/>
              <a:t>Date/time stamp of your visit</a:t>
            </a:r>
          </a:p>
          <a:p>
            <a:pPr marL="342900" indent="-342900">
              <a:buFont typeface="Wingdings" charset="2"/>
              <a:buChar char="ü"/>
            </a:pPr>
            <a:r>
              <a:rPr lang="en-US" sz="1600" dirty="0"/>
              <a:t>Clickstream data</a:t>
            </a:r>
          </a:p>
          <a:p>
            <a:r>
              <a:rPr lang="en-US" sz="1800" b="1" dirty="0"/>
              <a:t>Don’t trust if they collect or share your:</a:t>
            </a:r>
          </a:p>
          <a:p>
            <a:pPr marL="342900" indent="-342900">
              <a:buFont typeface="Wingdings" charset="2"/>
              <a:buChar char="ü"/>
            </a:pPr>
            <a:r>
              <a:rPr lang="en-US" sz="1600" dirty="0"/>
              <a:t>Personally identifiable information</a:t>
            </a:r>
          </a:p>
          <a:p>
            <a:pPr marL="342900" indent="-342900">
              <a:buFont typeface="Wingdings" charset="2"/>
              <a:buChar char="ü"/>
            </a:pPr>
            <a:r>
              <a:rPr lang="en-US" sz="1600"/>
              <a:t>NAMI </a:t>
            </a:r>
            <a:r>
              <a:rPr lang="en-US" sz="1600" dirty="0"/>
              <a:t>d</a:t>
            </a:r>
            <a:r>
              <a:rPr lang="en-US" sz="1600"/>
              <a:t>oes </a:t>
            </a:r>
            <a:r>
              <a:rPr lang="en-US" sz="1600" dirty="0"/>
              <a:t>not share your information</a:t>
            </a:r>
          </a:p>
        </p:txBody>
      </p:sp>
      <p:pic>
        <p:nvPicPr>
          <p:cNvPr id="15" name="Audio 14" descr="AUDIO TRANSCRIPT: Next, let’s look at the policy of the site found generally at the bottom of the home page. This is sometimes labeled as the “Privacy Tab.” A “truthful” website will clearly state it doesn’t collect personally identifiable information or share your information. &#10;">
            <a:hlinkClick r:id="" action="ppaction://media"/>
            <a:extLst>
              <a:ext uri="{FF2B5EF4-FFF2-40B4-BE49-F238E27FC236}">
                <a16:creationId xmlns:a16="http://schemas.microsoft.com/office/drawing/2014/main" id="{D75A0B1D-4689-3B48-B6C0-4ADE075B43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3200" y="4424591"/>
            <a:ext cx="812800" cy="812800"/>
          </a:xfrm>
          <a:prstGeom prst="rect">
            <a:avLst/>
          </a:prstGeom>
        </p:spPr>
      </p:pic>
      <p:sp>
        <p:nvSpPr>
          <p:cNvPr id="7" name="Rectangle 6">
            <a:extLst>
              <a:ext uri="{C183D7F6-B498-43B3-948B-1728B52AA6E4}">
                <adec:decorative xmlns:adec="http://schemas.microsoft.com/office/drawing/2017/decorative" val="1"/>
              </a:ext>
            </a:extLst>
          </p:cNvPr>
          <p:cNvSpPr/>
          <p:nvPr/>
        </p:nvSpPr>
        <p:spPr>
          <a:xfrm>
            <a:off x="5004287" y="2221544"/>
            <a:ext cx="3448539" cy="70329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3819916" y="2924835"/>
            <a:ext cx="4632910" cy="2092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a:cxnSpLocks/>
          </p:cNvCxnSpPr>
          <p:nvPr/>
        </p:nvCxnSpPr>
        <p:spPr>
          <a:xfrm>
            <a:off x="3772466" y="1357452"/>
            <a:ext cx="1231821" cy="8507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10</a:t>
            </a:fld>
            <a:endParaRPr lang="uk-UA"/>
          </a:p>
        </p:txBody>
      </p:sp>
    </p:spTree>
    <p:extLst>
      <p:ext uri="{BB962C8B-B14F-4D97-AF65-F5344CB8AC3E}">
        <p14:creationId xmlns:p14="http://schemas.microsoft.com/office/powerpoint/2010/main" val="3935197070"/>
      </p:ext>
    </p:extLst>
  </p:cSld>
  <p:clrMapOvr>
    <a:masterClrMapping/>
  </p:clrMapOvr>
  <p:transition spd="slow" advClick="0" advTm="1702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4" name="Google Shape;478;p35">
            <a:extLst>
              <a:ext uri="{FF2B5EF4-FFF2-40B4-BE49-F238E27FC236}">
                <a16:creationId xmlns:a16="http://schemas.microsoft.com/office/drawing/2014/main" id="{D177A6A6-0BC0-DF4A-89DF-1F50D39B0EA4}"/>
              </a:ext>
            </a:extLst>
          </p:cNvPr>
          <p:cNvSpPr txBox="1">
            <a:spLocks noGrp="1"/>
          </p:cNvSpPr>
          <p:nvPr>
            <p:ph type="title" idx="4294967295"/>
          </p:nvPr>
        </p:nvSpPr>
        <p:spPr>
          <a:xfrm>
            <a:off x="277793" y="433359"/>
            <a:ext cx="3875865" cy="74654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15" name="TextBox 14">
            <a:extLst>
              <a:ext uri="{FF2B5EF4-FFF2-40B4-BE49-F238E27FC236}">
                <a16:creationId xmlns:a16="http://schemas.microsoft.com/office/drawing/2014/main" id="{AB66597C-B895-6944-9157-ECD020E322C8}"/>
              </a:ext>
            </a:extLst>
          </p:cNvPr>
          <p:cNvSpPr txBox="1"/>
          <p:nvPr/>
        </p:nvSpPr>
        <p:spPr>
          <a:xfrm>
            <a:off x="330647" y="1040099"/>
            <a:ext cx="4100803" cy="400110"/>
          </a:xfrm>
          <a:prstGeom prst="rect">
            <a:avLst/>
          </a:prstGeom>
          <a:noFill/>
          <a:ln w="38100">
            <a:solidFill>
              <a:schemeClr val="accent5">
                <a:lumMod val="75000"/>
              </a:schemeClr>
            </a:solidFill>
          </a:ln>
        </p:spPr>
        <p:txBody>
          <a:bodyPr wrap="none" rtlCol="0">
            <a:spAutoFit/>
          </a:bodyPr>
          <a:lstStyle/>
          <a:p>
            <a:r>
              <a:rPr lang="en-US" sz="2000" dirty="0"/>
              <a:t>Are they sharing your information?</a:t>
            </a:r>
          </a:p>
        </p:txBody>
      </p:sp>
      <p:pic>
        <p:nvPicPr>
          <p:cNvPr id="8" name="Picture 7" descr="screenshot of privacy policy from truth webs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3555" y="825018"/>
            <a:ext cx="3457223" cy="1324804"/>
          </a:xfrm>
          <a:prstGeom prst="rect">
            <a:avLst/>
          </a:prstGeom>
        </p:spPr>
      </p:pic>
      <p:pic>
        <p:nvPicPr>
          <p:cNvPr id="10" name="Picture 9" descr="screenshot of &quot;Sharing Personal Information&quot; section of privacy policy"/>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3555" y="1348794"/>
            <a:ext cx="3457223" cy="2080205"/>
          </a:xfrm>
          <a:prstGeom prst="rect">
            <a:avLst/>
          </a:prstGeom>
        </p:spPr>
      </p:pic>
      <p:sp>
        <p:nvSpPr>
          <p:cNvPr id="9" name="TextBox 8"/>
          <p:cNvSpPr txBox="1"/>
          <p:nvPr/>
        </p:nvSpPr>
        <p:spPr>
          <a:xfrm>
            <a:off x="541143" y="1647960"/>
            <a:ext cx="3349164" cy="3139321"/>
          </a:xfrm>
          <a:prstGeom prst="rect">
            <a:avLst/>
          </a:prstGeom>
          <a:solidFill>
            <a:srgbClr val="FFFFFF"/>
          </a:solidFill>
          <a:ln w="38100" cmpd="sng">
            <a:solidFill>
              <a:srgbClr val="FF0000"/>
            </a:solidFill>
          </a:ln>
        </p:spPr>
        <p:txBody>
          <a:bodyPr wrap="square" rtlCol="0">
            <a:spAutoFit/>
          </a:bodyPr>
          <a:lstStyle/>
          <a:p>
            <a:r>
              <a:rPr lang="en-US" sz="1800" dirty="0"/>
              <a:t>Look at this privacy policy:</a:t>
            </a:r>
          </a:p>
          <a:p>
            <a:endParaRPr lang="en-US" sz="1800" dirty="0"/>
          </a:p>
          <a:p>
            <a:r>
              <a:rPr lang="en-US" sz="1800" dirty="0"/>
              <a:t>How many places are they sharing your information?</a:t>
            </a:r>
          </a:p>
          <a:p>
            <a:pPr marL="285750" indent="-285750">
              <a:buFont typeface="Arial" panose="020B0604020202020204" pitchFamily="34" charset="0"/>
              <a:buChar char="•"/>
            </a:pPr>
            <a:r>
              <a:rPr lang="en-US" sz="1800" dirty="0"/>
              <a:t>Other like-minded organizations</a:t>
            </a:r>
          </a:p>
          <a:p>
            <a:pPr marL="285750" indent="-285750">
              <a:buFont typeface="Arial" panose="020B0604020202020204" pitchFamily="34" charset="0"/>
              <a:buChar char="•"/>
            </a:pPr>
            <a:r>
              <a:rPr lang="en-US" sz="1800" dirty="0"/>
              <a:t>Government officials or other policy-makers</a:t>
            </a:r>
          </a:p>
          <a:p>
            <a:pPr marL="285750" indent="-285750">
              <a:buFont typeface="Arial" panose="020B0604020202020204" pitchFamily="34" charset="0"/>
              <a:buChar char="•"/>
            </a:pPr>
            <a:r>
              <a:rPr lang="en-US" sz="1800" dirty="0"/>
              <a:t>Press </a:t>
            </a:r>
          </a:p>
          <a:p>
            <a:pPr marL="285750" indent="-285750">
              <a:buFont typeface="Arial" panose="020B0604020202020204" pitchFamily="34" charset="0"/>
              <a:buChar char="•"/>
            </a:pPr>
            <a:r>
              <a:rPr lang="en-US" sz="1800" dirty="0"/>
              <a:t>Pretty much anywhere they decide they want to share</a:t>
            </a:r>
          </a:p>
        </p:txBody>
      </p:sp>
      <p:pic>
        <p:nvPicPr>
          <p:cNvPr id="6" name="Audio 5" descr="AUDIO TRANSCRIPT: “Trash” websites tend to share your personal information. For example, this privacy policy is telling you they are going to share your information in a lot of different places…anywhere they believe it will help or advance their mission.&#10;">
            <a:hlinkClick r:id="" action="ppaction://media"/>
            <a:extLst>
              <a:ext uri="{FF2B5EF4-FFF2-40B4-BE49-F238E27FC236}">
                <a16:creationId xmlns:a16="http://schemas.microsoft.com/office/drawing/2014/main" id="{113FF416-776C-044E-861E-7C22CEF48D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a:off x="5023555" y="1587704"/>
            <a:ext cx="3457223" cy="51600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3916447" y="2103708"/>
            <a:ext cx="4564332" cy="2659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3890307" y="1587705"/>
            <a:ext cx="1133248" cy="602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11</a:t>
            </a:fld>
            <a:endParaRPr lang="uk-UA"/>
          </a:p>
        </p:txBody>
      </p:sp>
    </p:spTree>
    <p:extLst>
      <p:ext uri="{BB962C8B-B14F-4D97-AF65-F5344CB8AC3E}">
        <p14:creationId xmlns:p14="http://schemas.microsoft.com/office/powerpoint/2010/main" val="17205361"/>
      </p:ext>
    </p:extLst>
  </p:cSld>
  <p:clrMapOvr>
    <a:masterClrMapping/>
  </p:clrMapOvr>
  <p:transition spd="slow" advClick="0" advTm="1395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4" name="Google Shape;478;p35">
            <a:extLst>
              <a:ext uri="{FF2B5EF4-FFF2-40B4-BE49-F238E27FC236}">
                <a16:creationId xmlns:a16="http://schemas.microsoft.com/office/drawing/2014/main" id="{9BB7A06B-9992-BD4A-BE2F-23EA14E31C46}"/>
              </a:ext>
            </a:extLst>
          </p:cNvPr>
          <p:cNvSpPr txBox="1">
            <a:spLocks noGrp="1"/>
          </p:cNvSpPr>
          <p:nvPr>
            <p:ph type="title" idx="4294967295"/>
          </p:nvPr>
        </p:nvSpPr>
        <p:spPr>
          <a:xfrm>
            <a:off x="200272" y="280991"/>
            <a:ext cx="4166709" cy="71243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endParaRPr kumimoji="0" lang="en-US" sz="1000" b="0" i="0" u="none" strike="noStrike" kern="0" cap="none" spc="0" normalizeH="0" baseline="0" noProof="0" dirty="0">
              <a:ln>
                <a:noFill/>
              </a:ln>
              <a:solidFill>
                <a:srgbClr val="A5B0FE"/>
              </a:solidFill>
              <a:effectLst/>
              <a:uLnTx/>
              <a:uFillTx/>
              <a:latin typeface="Iowan Old Style Black"/>
              <a:ea typeface="Miriam Libre"/>
              <a:cs typeface="Iowan Old Style Black"/>
              <a:sym typeface="Miriam Libre"/>
            </a:endParaRPr>
          </a:p>
        </p:txBody>
      </p:sp>
      <p:sp>
        <p:nvSpPr>
          <p:cNvPr id="12" name="TextBox 11">
            <a:extLst>
              <a:ext uri="{FF2B5EF4-FFF2-40B4-BE49-F238E27FC236}">
                <a16:creationId xmlns:a16="http://schemas.microsoft.com/office/drawing/2014/main" id="{40ED5D5D-8977-134E-9547-F54CAF0D42E8}"/>
              </a:ext>
            </a:extLst>
          </p:cNvPr>
          <p:cNvSpPr txBox="1"/>
          <p:nvPr/>
        </p:nvSpPr>
        <p:spPr>
          <a:xfrm>
            <a:off x="1117716" y="1073973"/>
            <a:ext cx="2335896" cy="707886"/>
          </a:xfrm>
          <a:prstGeom prst="rect">
            <a:avLst/>
          </a:prstGeom>
          <a:noFill/>
          <a:ln w="38100">
            <a:solidFill>
              <a:schemeClr val="accent5">
                <a:lumMod val="75000"/>
              </a:schemeClr>
            </a:solidFill>
          </a:ln>
        </p:spPr>
        <p:txBody>
          <a:bodyPr wrap="none" rtlCol="0">
            <a:spAutoFit/>
          </a:bodyPr>
          <a:lstStyle/>
          <a:p>
            <a:r>
              <a:rPr lang="en-US" sz="2000" dirty="0"/>
              <a:t>Is it opinion-based </a:t>
            </a:r>
          </a:p>
          <a:p>
            <a:pPr algn="ctr"/>
            <a:r>
              <a:rPr lang="en-US" sz="2000" dirty="0"/>
              <a:t>or science-based?</a:t>
            </a:r>
          </a:p>
        </p:txBody>
      </p:sp>
      <p:pic>
        <p:nvPicPr>
          <p:cNvPr id="6" name="Picture 5" descr="Screenshot of article &quot;Am I in a Healthy Relationship?&quot; from Teens Health webs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0649" y="888752"/>
            <a:ext cx="3388949" cy="2524811"/>
          </a:xfrm>
          <a:prstGeom prst="rect">
            <a:avLst/>
          </a:prstGeom>
        </p:spPr>
      </p:pic>
      <p:sp>
        <p:nvSpPr>
          <p:cNvPr id="9" name="TextBox 8"/>
          <p:cNvSpPr txBox="1"/>
          <p:nvPr/>
        </p:nvSpPr>
        <p:spPr>
          <a:xfrm>
            <a:off x="349359" y="2320468"/>
            <a:ext cx="4017622" cy="1477328"/>
          </a:xfrm>
          <a:prstGeom prst="rect">
            <a:avLst/>
          </a:prstGeom>
          <a:solidFill>
            <a:srgbClr val="FFFFFF"/>
          </a:solidFill>
          <a:ln w="38100" cmpd="sng">
            <a:solidFill>
              <a:srgbClr val="FF0000"/>
            </a:solidFill>
          </a:ln>
        </p:spPr>
        <p:txBody>
          <a:bodyPr wrap="square" rtlCol="0">
            <a:spAutoFit/>
          </a:bodyPr>
          <a:lstStyle/>
          <a:p>
            <a:r>
              <a:rPr lang="en-US" sz="1800" dirty="0"/>
              <a:t>Reviewed by: D’Arcy </a:t>
            </a:r>
            <a:r>
              <a:rPr lang="en-US" sz="1800" dirty="0" err="1"/>
              <a:t>Lyness</a:t>
            </a:r>
            <a:r>
              <a:rPr lang="en-US" sz="1800" dirty="0"/>
              <a:t>, PhD</a:t>
            </a:r>
          </a:p>
          <a:p>
            <a:r>
              <a:rPr lang="en-US" sz="1800" dirty="0"/>
              <a:t>- A licensed psychologist (or mental health professional) with a doctorate degree who specializes in the study of behaviors and emotions.</a:t>
            </a:r>
          </a:p>
        </p:txBody>
      </p:sp>
      <p:pic>
        <p:nvPicPr>
          <p:cNvPr id="10" name="Audio 9" descr="AUDIO TRANSCRIPT: Another important step when deciding if a website is credible is to look at the source of the information. This Kids Health article on Healthy Relationships is reviewed by Dr. D’Arcy Lyness, which makes this site “truth”, using a credible source for information.&#10;">
            <a:hlinkClick r:id="" action="ppaction://media"/>
            <a:extLst>
              <a:ext uri="{FF2B5EF4-FFF2-40B4-BE49-F238E27FC236}">
                <a16:creationId xmlns:a16="http://schemas.microsoft.com/office/drawing/2014/main" id="{689908AA-FB6C-FE41-93C0-CE7125369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12</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a:off x="5265876" y="1510884"/>
            <a:ext cx="1361458" cy="18266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a:endCxn id="7" idx="1"/>
          </p:cNvCxnSpPr>
          <p:nvPr/>
        </p:nvCxnSpPr>
        <p:spPr>
          <a:xfrm flipV="1">
            <a:off x="4366981" y="1602218"/>
            <a:ext cx="898895" cy="7134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4366981" y="1705561"/>
            <a:ext cx="2260354" cy="20748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185029"/>
      </p:ext>
    </p:extLst>
  </p:cSld>
  <p:clrMapOvr>
    <a:masterClrMapping/>
  </p:clrMapOvr>
  <p:transition spd="slow" advClick="0" advTm="1590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6" name="Google Shape;478;p35">
            <a:extLst>
              <a:ext uri="{FF2B5EF4-FFF2-40B4-BE49-F238E27FC236}">
                <a16:creationId xmlns:a16="http://schemas.microsoft.com/office/drawing/2014/main" id="{57FD1184-144C-2C41-8D8A-7CAB7ECC0DA1}"/>
              </a:ext>
            </a:extLst>
          </p:cNvPr>
          <p:cNvSpPr txBox="1">
            <a:spLocks noGrp="1"/>
          </p:cNvSpPr>
          <p:nvPr>
            <p:ph type="title" idx="4294967295"/>
          </p:nvPr>
        </p:nvSpPr>
        <p:spPr>
          <a:xfrm>
            <a:off x="277793" y="433359"/>
            <a:ext cx="3875865" cy="74654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14" name="TextBox 13">
            <a:extLst>
              <a:ext uri="{FF2B5EF4-FFF2-40B4-BE49-F238E27FC236}">
                <a16:creationId xmlns:a16="http://schemas.microsoft.com/office/drawing/2014/main" id="{5FF0CB28-7A31-BD4F-A4F7-244B39B813CD}"/>
              </a:ext>
            </a:extLst>
          </p:cNvPr>
          <p:cNvSpPr txBox="1"/>
          <p:nvPr/>
        </p:nvSpPr>
        <p:spPr>
          <a:xfrm>
            <a:off x="444246" y="1231250"/>
            <a:ext cx="3542958" cy="707886"/>
          </a:xfrm>
          <a:prstGeom prst="rect">
            <a:avLst/>
          </a:prstGeom>
          <a:noFill/>
          <a:ln w="38100">
            <a:solidFill>
              <a:schemeClr val="accent5">
                <a:lumMod val="75000"/>
              </a:schemeClr>
            </a:solidFill>
          </a:ln>
        </p:spPr>
        <p:txBody>
          <a:bodyPr wrap="none" rtlCol="0">
            <a:spAutoFit/>
          </a:bodyPr>
          <a:lstStyle/>
          <a:p>
            <a:pPr algn="ctr"/>
            <a:r>
              <a:rPr lang="en-US" sz="2000" dirty="0"/>
              <a:t>Who runs or created the site?</a:t>
            </a:r>
          </a:p>
          <a:p>
            <a:pPr algn="ctr"/>
            <a:r>
              <a:rPr lang="en-US" sz="2000" dirty="0"/>
              <a:t>Are they reliable?</a:t>
            </a:r>
          </a:p>
        </p:txBody>
      </p:sp>
      <p:pic>
        <p:nvPicPr>
          <p:cNvPr id="6" name="Picture 5" descr="Screenshot from website &quot;good guy swag&quot; article &quot;12 Ways to Build a Healthy Teen Relationship&quot;"/>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6720" y="897564"/>
            <a:ext cx="3412878" cy="2516000"/>
          </a:xfrm>
          <a:prstGeom prst="rect">
            <a:avLst/>
          </a:prstGeom>
        </p:spPr>
      </p:pic>
      <p:sp>
        <p:nvSpPr>
          <p:cNvPr id="9" name="TextBox 8"/>
          <p:cNvSpPr txBox="1"/>
          <p:nvPr/>
        </p:nvSpPr>
        <p:spPr>
          <a:xfrm>
            <a:off x="428569" y="3180277"/>
            <a:ext cx="3349164" cy="923330"/>
          </a:xfrm>
          <a:prstGeom prst="rect">
            <a:avLst/>
          </a:prstGeom>
          <a:noFill/>
          <a:ln w="38100" cmpd="sng">
            <a:solidFill>
              <a:srgbClr val="FF0000"/>
            </a:solidFill>
          </a:ln>
        </p:spPr>
        <p:txBody>
          <a:bodyPr wrap="square" rtlCol="0">
            <a:spAutoFit/>
          </a:bodyPr>
          <a:lstStyle/>
          <a:p>
            <a:r>
              <a:rPr lang="en-US" sz="1800" dirty="0">
                <a:solidFill>
                  <a:schemeClr val="tx1"/>
                </a:solidFill>
              </a:rPr>
              <a:t>by: A</a:t>
            </a:r>
            <a:r>
              <a:rPr lang="en-US" sz="1800" dirty="0"/>
              <a:t>ndrew </a:t>
            </a:r>
            <a:r>
              <a:rPr lang="en-US" sz="1800" dirty="0" err="1"/>
              <a:t>Loeschner</a:t>
            </a:r>
            <a:endParaRPr lang="en-US" sz="1800" dirty="0"/>
          </a:p>
          <a:p>
            <a:pPr marL="285750" indent="-285750">
              <a:buFontTx/>
              <a:buChar char="-"/>
            </a:pPr>
            <a:r>
              <a:rPr lang="en-US" sz="1800" dirty="0"/>
              <a:t>No credentials</a:t>
            </a:r>
          </a:p>
          <a:p>
            <a:pPr marL="285750" indent="-285750">
              <a:buFontTx/>
              <a:buChar char="-"/>
            </a:pPr>
            <a:r>
              <a:rPr lang="en-US" sz="1800" dirty="0"/>
              <a:t>Based on opinion </a:t>
            </a:r>
            <a:r>
              <a:rPr lang="en-US" sz="1800" dirty="0">
                <a:solidFill>
                  <a:schemeClr val="tx1"/>
                </a:solidFill>
              </a:rPr>
              <a:t> </a:t>
            </a:r>
          </a:p>
        </p:txBody>
      </p:sp>
      <p:pic>
        <p:nvPicPr>
          <p:cNvPr id="10" name="Audio 9" descr="AUDIO TRANSCRIPT: This website called “good guy swag” is written by a random guy named Andrew Loeschner who has no credentials to back up his credibility on the topic of healthy relationships, therefore making this article unreliable and likely based on opinion. &#10;">
            <a:hlinkClick r:id="" action="ppaction://media"/>
            <a:extLst>
              <a:ext uri="{FF2B5EF4-FFF2-40B4-BE49-F238E27FC236}">
                <a16:creationId xmlns:a16="http://schemas.microsoft.com/office/drawing/2014/main" id="{D6309AE4-C070-9449-8896-32FD0340FC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13</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a:extLst>
              <a:ext uri="{C183D7F6-B498-43B3-948B-1728B52AA6E4}">
                <adec:decorative xmlns:adec="http://schemas.microsoft.com/office/drawing/2017/decorative" val="1"/>
              </a:ext>
            </a:extLst>
          </p:cNvPr>
          <p:cNvSpPr/>
          <p:nvPr/>
        </p:nvSpPr>
        <p:spPr>
          <a:xfrm>
            <a:off x="5279215" y="1786789"/>
            <a:ext cx="964500" cy="16713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3777733" y="1931707"/>
            <a:ext cx="2465984" cy="21719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a:cxnSpLocks/>
            <a:endCxn id="17" idx="1"/>
          </p:cNvCxnSpPr>
          <p:nvPr/>
        </p:nvCxnSpPr>
        <p:spPr>
          <a:xfrm flipV="1">
            <a:off x="428569" y="1870358"/>
            <a:ext cx="4850646" cy="1309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987402"/>
      </p:ext>
    </p:extLst>
  </p:cSld>
  <p:clrMapOvr>
    <a:masterClrMapping/>
  </p:clrMapOvr>
  <p:transition spd="slow" advClick="0" advTm="1552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4" name="Google Shape;478;p35">
            <a:extLst>
              <a:ext uri="{FF2B5EF4-FFF2-40B4-BE49-F238E27FC236}">
                <a16:creationId xmlns:a16="http://schemas.microsoft.com/office/drawing/2014/main" id="{4B1F32A4-8169-DC48-82AD-882BFF520D3F}"/>
              </a:ext>
            </a:extLst>
          </p:cNvPr>
          <p:cNvSpPr txBox="1">
            <a:spLocks noGrp="1"/>
          </p:cNvSpPr>
          <p:nvPr>
            <p:ph type="title" idx="4294967295"/>
          </p:nvPr>
        </p:nvSpPr>
        <p:spPr>
          <a:xfrm>
            <a:off x="273586" y="208004"/>
            <a:ext cx="3875865" cy="66005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p:txBody>
      </p:sp>
      <p:sp>
        <p:nvSpPr>
          <p:cNvPr id="16" name="TextBox 15">
            <a:extLst>
              <a:ext uri="{FF2B5EF4-FFF2-40B4-BE49-F238E27FC236}">
                <a16:creationId xmlns:a16="http://schemas.microsoft.com/office/drawing/2014/main" id="{20F7BDC4-3295-1644-9F1D-CB5FE3256709}"/>
              </a:ext>
            </a:extLst>
          </p:cNvPr>
          <p:cNvSpPr txBox="1"/>
          <p:nvPr/>
        </p:nvSpPr>
        <p:spPr>
          <a:xfrm>
            <a:off x="1230317" y="1093840"/>
            <a:ext cx="1962397" cy="400110"/>
          </a:xfrm>
          <a:prstGeom prst="rect">
            <a:avLst/>
          </a:prstGeom>
          <a:noFill/>
          <a:ln w="38100">
            <a:solidFill>
              <a:schemeClr val="accent5">
                <a:lumMod val="75000"/>
              </a:schemeClr>
            </a:solidFill>
          </a:ln>
        </p:spPr>
        <p:txBody>
          <a:bodyPr wrap="none" rtlCol="0">
            <a:spAutoFit/>
          </a:bodyPr>
          <a:lstStyle/>
          <a:p>
            <a:r>
              <a:rPr lang="en-US" sz="2000" dirty="0"/>
              <a:t>Is it up-to-date?</a:t>
            </a:r>
          </a:p>
        </p:txBody>
      </p:sp>
      <p:sp>
        <p:nvSpPr>
          <p:cNvPr id="15" name="TextBox 14">
            <a:extLst>
              <a:ext uri="{FF2B5EF4-FFF2-40B4-BE49-F238E27FC236}">
                <a16:creationId xmlns:a16="http://schemas.microsoft.com/office/drawing/2014/main" id="{B6597F0F-EA00-3F42-8560-8B34C82E4AA9}"/>
              </a:ext>
            </a:extLst>
          </p:cNvPr>
          <p:cNvSpPr txBox="1"/>
          <p:nvPr/>
        </p:nvSpPr>
        <p:spPr>
          <a:xfrm>
            <a:off x="545033" y="2146151"/>
            <a:ext cx="3332964" cy="400110"/>
          </a:xfrm>
          <a:prstGeom prst="rect">
            <a:avLst/>
          </a:prstGeom>
          <a:noFill/>
          <a:ln w="38100">
            <a:solidFill>
              <a:schemeClr val="accent5">
                <a:lumMod val="75000"/>
              </a:schemeClr>
            </a:solidFill>
          </a:ln>
        </p:spPr>
        <p:txBody>
          <a:bodyPr wrap="none" rtlCol="0">
            <a:spAutoFit/>
          </a:bodyPr>
          <a:lstStyle/>
          <a:p>
            <a:r>
              <a:rPr lang="en-US" sz="2000" dirty="0"/>
              <a:t>Update within last 3 years?</a:t>
            </a:r>
          </a:p>
        </p:txBody>
      </p:sp>
      <p:pic>
        <p:nvPicPr>
          <p:cNvPr id="6" name="Picture 5" descr="screenshot from National Institute on Drug Abuse for Teens website, article on Alcohol"/>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3714" y="840651"/>
            <a:ext cx="3454971" cy="1532589"/>
          </a:xfrm>
          <a:prstGeom prst="rect">
            <a:avLst/>
          </a:prstGeom>
        </p:spPr>
      </p:pic>
      <p:pic>
        <p:nvPicPr>
          <p:cNvPr id="10" name="Picture 9" descr="Screenshot from National Institute on Drug Abuse showing date last updated as August 12, 20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3714" y="2373240"/>
            <a:ext cx="3454971" cy="1080018"/>
          </a:xfrm>
          <a:prstGeom prst="rect">
            <a:avLst/>
          </a:prstGeom>
        </p:spPr>
      </p:pic>
      <p:sp>
        <p:nvSpPr>
          <p:cNvPr id="9" name="TextBox 8"/>
          <p:cNvSpPr txBox="1"/>
          <p:nvPr/>
        </p:nvSpPr>
        <p:spPr>
          <a:xfrm>
            <a:off x="285495" y="4363925"/>
            <a:ext cx="3852043" cy="369332"/>
          </a:xfrm>
          <a:prstGeom prst="rect">
            <a:avLst/>
          </a:prstGeom>
          <a:solidFill>
            <a:srgbClr val="FFFFFF"/>
          </a:solidFill>
          <a:ln w="38100" cmpd="sng">
            <a:solidFill>
              <a:srgbClr val="FF0000"/>
            </a:solidFill>
          </a:ln>
        </p:spPr>
        <p:txBody>
          <a:bodyPr wrap="square" rtlCol="0">
            <a:spAutoFit/>
          </a:bodyPr>
          <a:lstStyle/>
          <a:p>
            <a:r>
              <a:rPr lang="en-US" sz="1800" dirty="0"/>
              <a:t>Site last updated August 12, 2019</a:t>
            </a:r>
          </a:p>
        </p:txBody>
      </p:sp>
      <p:pic>
        <p:nvPicPr>
          <p:cNvPr id="17" name="Audio 16" descr="AUDIO TRANSCRIPT: Next, check when the website was last reviewed which should be within the last three years and is usually found at the very bottom of the page. This National Institute on Drug Abuse for Teens website was last updated on August 12, 2019, (since this is 2019) this website is keeping information up-to-date.&#10;">
            <a:hlinkClick r:id="" action="ppaction://media"/>
            <a:extLst>
              <a:ext uri="{FF2B5EF4-FFF2-40B4-BE49-F238E27FC236}">
                <a16:creationId xmlns:a16="http://schemas.microsoft.com/office/drawing/2014/main" id="{FFEABC3C-2F76-1E40-B4CB-F681015B23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14</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4137538" y="3435621"/>
            <a:ext cx="2092148" cy="13277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C183D7F6-B498-43B3-948B-1728B52AA6E4}">
                <adec:decorative xmlns:adec="http://schemas.microsoft.com/office/drawing/2017/decorative" val="1"/>
              </a:ext>
            </a:extLst>
          </p:cNvPr>
          <p:cNvSpPr/>
          <p:nvPr/>
        </p:nvSpPr>
        <p:spPr>
          <a:xfrm>
            <a:off x="5023715" y="3195256"/>
            <a:ext cx="1205970" cy="25800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4137538" y="3195257"/>
            <a:ext cx="886177" cy="11762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2312051"/>
      </p:ext>
    </p:extLst>
  </p:cSld>
  <p:clrMapOvr>
    <a:masterClrMapping/>
  </p:clrMapOvr>
  <p:transition spd="slow" advClick="0" advTm="1832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6" name="Google Shape;478;p35">
            <a:extLst>
              <a:ext uri="{FF2B5EF4-FFF2-40B4-BE49-F238E27FC236}">
                <a16:creationId xmlns:a16="http://schemas.microsoft.com/office/drawing/2014/main" id="{3649089B-0A41-CE42-A111-6E888F780903}"/>
              </a:ext>
            </a:extLst>
          </p:cNvPr>
          <p:cNvSpPr txBox="1">
            <a:spLocks noGrp="1"/>
          </p:cNvSpPr>
          <p:nvPr>
            <p:ph type="title" idx="4294967295"/>
          </p:nvPr>
        </p:nvSpPr>
        <p:spPr>
          <a:xfrm>
            <a:off x="277793" y="433359"/>
            <a:ext cx="3875865" cy="74654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20" name="TextBox 19">
            <a:extLst>
              <a:ext uri="{FF2B5EF4-FFF2-40B4-BE49-F238E27FC236}">
                <a16:creationId xmlns:a16="http://schemas.microsoft.com/office/drawing/2014/main" id="{4AACA4D0-7DB1-E145-B2FA-CD9C007DF035}"/>
              </a:ext>
            </a:extLst>
          </p:cNvPr>
          <p:cNvSpPr txBox="1"/>
          <p:nvPr/>
        </p:nvSpPr>
        <p:spPr>
          <a:xfrm>
            <a:off x="587870" y="1152969"/>
            <a:ext cx="3528530" cy="400110"/>
          </a:xfrm>
          <a:prstGeom prst="rect">
            <a:avLst/>
          </a:prstGeom>
          <a:noFill/>
          <a:ln w="38100">
            <a:solidFill>
              <a:schemeClr val="accent5">
                <a:lumMod val="75000"/>
              </a:schemeClr>
            </a:solidFill>
          </a:ln>
        </p:spPr>
        <p:txBody>
          <a:bodyPr wrap="none" rtlCol="0">
            <a:spAutoFit/>
          </a:bodyPr>
          <a:lstStyle/>
          <a:p>
            <a:r>
              <a:rPr lang="en-US" sz="2000" dirty="0"/>
              <a:t>Is the information up-to-date?</a:t>
            </a:r>
          </a:p>
        </p:txBody>
      </p:sp>
      <p:pic>
        <p:nvPicPr>
          <p:cNvPr id="8" name="Picture 7" descr="Screenshot of &quot;Get the Facts&quot; article from truth webs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3106" y="871295"/>
            <a:ext cx="3481784" cy="2600038"/>
          </a:xfrm>
          <a:prstGeom prst="rect">
            <a:avLst/>
          </a:prstGeom>
        </p:spPr>
      </p:pic>
      <p:sp>
        <p:nvSpPr>
          <p:cNvPr id="9" name="TextBox 8"/>
          <p:cNvSpPr txBox="1"/>
          <p:nvPr/>
        </p:nvSpPr>
        <p:spPr>
          <a:xfrm>
            <a:off x="697068" y="1792220"/>
            <a:ext cx="3349164" cy="1200329"/>
          </a:xfrm>
          <a:prstGeom prst="rect">
            <a:avLst/>
          </a:prstGeom>
          <a:solidFill>
            <a:schemeClr val="tx1"/>
          </a:solidFill>
          <a:ln w="38100" cmpd="sng">
            <a:solidFill>
              <a:srgbClr val="FF0000"/>
            </a:solidFill>
          </a:ln>
        </p:spPr>
        <p:txBody>
          <a:bodyPr wrap="square" rtlCol="0">
            <a:spAutoFit/>
          </a:bodyPr>
          <a:lstStyle/>
          <a:p>
            <a:r>
              <a:rPr lang="en-US" sz="1800" dirty="0">
                <a:solidFill>
                  <a:schemeClr val="bg1"/>
                </a:solidFill>
              </a:rPr>
              <a:t>“In 1978, one tobacco executive said that  </a:t>
            </a:r>
            <a:r>
              <a:rPr lang="en-US" sz="1800" dirty="0">
                <a:solidFill>
                  <a:srgbClr val="FC368B"/>
                </a:solidFill>
              </a:rPr>
              <a:t>‘unhappiness causes cancer’</a:t>
            </a:r>
            <a:r>
              <a:rPr lang="en-US" sz="1800" dirty="0">
                <a:solidFill>
                  <a:schemeClr val="bg1"/>
                </a:solidFill>
              </a:rPr>
              <a:t>. So smile”.</a:t>
            </a:r>
          </a:p>
        </p:txBody>
      </p:sp>
      <p:sp>
        <p:nvSpPr>
          <p:cNvPr id="25" name="TextBox 24"/>
          <p:cNvSpPr txBox="1"/>
          <p:nvPr/>
        </p:nvSpPr>
        <p:spPr>
          <a:xfrm>
            <a:off x="683998" y="3342476"/>
            <a:ext cx="3349164" cy="1477328"/>
          </a:xfrm>
          <a:prstGeom prst="rect">
            <a:avLst/>
          </a:prstGeom>
          <a:solidFill>
            <a:srgbClr val="000000"/>
          </a:solidFill>
          <a:ln w="38100" cmpd="sng">
            <a:solidFill>
              <a:srgbClr val="FF0000"/>
            </a:solidFill>
          </a:ln>
        </p:spPr>
        <p:txBody>
          <a:bodyPr wrap="square" rtlCol="0">
            <a:spAutoFit/>
          </a:bodyPr>
          <a:lstStyle/>
          <a:p>
            <a:r>
              <a:rPr lang="en-US" sz="1800" i="1" dirty="0">
                <a:solidFill>
                  <a:srgbClr val="FFFFFF"/>
                </a:solidFill>
              </a:rPr>
              <a:t>Source: Lincoln, J.E. “NCI Study of Occupational Cancers. ‘Truth Tobacco Industry Documents, 06 Oct. 1978. Memo. </a:t>
            </a:r>
          </a:p>
        </p:txBody>
      </p:sp>
      <p:pic>
        <p:nvPicPr>
          <p:cNvPr id="12" name="Audio 11" descr="AUDIO TRANSCRIPT: Harmful websites also provide resources that site out of date information for example this website named “the truth” states that “In 1978, one tobacco executive said that ‘unhappiness causes cancer’. So smile.” That is a quote from over 40 years ago and very vague and irrelevant. &#10;">
            <a:hlinkClick r:id="" action="ppaction://media"/>
            <a:extLst>
              <a:ext uri="{FF2B5EF4-FFF2-40B4-BE49-F238E27FC236}">
                <a16:creationId xmlns:a16="http://schemas.microsoft.com/office/drawing/2014/main" id="{1F9FAE8B-07BF-7744-A1AB-029B46E94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15</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a:off x="5884333" y="1508321"/>
            <a:ext cx="1340556" cy="103013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4059302" y="1508322"/>
            <a:ext cx="1825031" cy="302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4059302" y="2538451"/>
            <a:ext cx="1825032" cy="4540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C183D7F6-B498-43B3-948B-1728B52AA6E4}">
                <adec:decorative xmlns:adec="http://schemas.microsoft.com/office/drawing/2017/decorative" val="1"/>
              </a:ext>
            </a:extLst>
          </p:cNvPr>
          <p:cNvSpPr/>
          <p:nvPr/>
        </p:nvSpPr>
        <p:spPr>
          <a:xfrm>
            <a:off x="5983111" y="2103708"/>
            <a:ext cx="1100667" cy="10446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C183D7F6-B498-43B3-948B-1728B52AA6E4}">
                <adec:decorative xmlns:adec="http://schemas.microsoft.com/office/drawing/2017/decorative" val="1"/>
              </a:ext>
            </a:extLst>
          </p:cNvPr>
          <p:cNvCxnSpPr>
            <a:cxnSpLocks/>
          </p:cNvCxnSpPr>
          <p:nvPr/>
        </p:nvCxnSpPr>
        <p:spPr>
          <a:xfrm flipV="1">
            <a:off x="4007022" y="2081296"/>
            <a:ext cx="1976089" cy="127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a:cxnSpLocks/>
          </p:cNvCxnSpPr>
          <p:nvPr/>
        </p:nvCxnSpPr>
        <p:spPr>
          <a:xfrm flipH="1">
            <a:off x="4033162" y="2208175"/>
            <a:ext cx="3050617" cy="2611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9306805"/>
      </p:ext>
    </p:extLst>
  </p:cSld>
  <p:clrMapOvr>
    <a:masterClrMapping/>
  </p:clrMapOvr>
  <p:transition spd="slow" advClick="0" advTm="2171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4" name="Google Shape;478;p35">
            <a:extLst>
              <a:ext uri="{FF2B5EF4-FFF2-40B4-BE49-F238E27FC236}">
                <a16:creationId xmlns:a16="http://schemas.microsoft.com/office/drawing/2014/main" id="{AFC62DA6-6D10-2549-844B-FDFAC7E4BF67}"/>
              </a:ext>
            </a:extLst>
          </p:cNvPr>
          <p:cNvSpPr txBox="1">
            <a:spLocks noGrp="1"/>
          </p:cNvSpPr>
          <p:nvPr>
            <p:ph type="title" idx="4294967295"/>
          </p:nvPr>
        </p:nvSpPr>
        <p:spPr>
          <a:xfrm>
            <a:off x="276737" y="210033"/>
            <a:ext cx="3875865" cy="66005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p:txBody>
      </p:sp>
      <p:sp>
        <p:nvSpPr>
          <p:cNvPr id="15" name="TextBox 14">
            <a:extLst>
              <a:ext uri="{FF2B5EF4-FFF2-40B4-BE49-F238E27FC236}">
                <a16:creationId xmlns:a16="http://schemas.microsoft.com/office/drawing/2014/main" id="{6AD6ABFD-32BC-494A-AD65-6DAB70F302C5}"/>
              </a:ext>
            </a:extLst>
          </p:cNvPr>
          <p:cNvSpPr txBox="1"/>
          <p:nvPr/>
        </p:nvSpPr>
        <p:spPr>
          <a:xfrm>
            <a:off x="865036" y="860444"/>
            <a:ext cx="2778325" cy="400110"/>
          </a:xfrm>
          <a:prstGeom prst="rect">
            <a:avLst/>
          </a:prstGeom>
          <a:noFill/>
          <a:ln w="38100">
            <a:solidFill>
              <a:schemeClr val="accent5">
                <a:lumMod val="75000"/>
              </a:schemeClr>
            </a:solidFill>
          </a:ln>
        </p:spPr>
        <p:txBody>
          <a:bodyPr wrap="none" rtlCol="0">
            <a:spAutoFit/>
          </a:bodyPr>
          <a:lstStyle/>
          <a:p>
            <a:r>
              <a:rPr lang="en-US" sz="2000" dirty="0"/>
              <a:t>Is it selling something?</a:t>
            </a:r>
          </a:p>
        </p:txBody>
      </p:sp>
      <p:pic>
        <p:nvPicPr>
          <p:cNvPr id="10" name="Picture 9" descr="Screenshot of Medline Plus website showing the &quot;About Medline Plus&quot; p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4316" y="740487"/>
            <a:ext cx="3576833" cy="2752461"/>
          </a:xfrm>
          <a:prstGeom prst="rect">
            <a:avLst/>
          </a:prstGeom>
        </p:spPr>
      </p:pic>
      <p:pic>
        <p:nvPicPr>
          <p:cNvPr id="6" name="Picture 5" descr="screenshot of teen health headline on Medline Plus website">
            <a:extLst>
              <a:ext uri="{FF2B5EF4-FFF2-40B4-BE49-F238E27FC236}">
                <a16:creationId xmlns:a16="http://schemas.microsoft.com/office/drawing/2014/main" id="{5840D0C1-3D03-E241-A703-0A1583B600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985" y="1458701"/>
            <a:ext cx="1936031" cy="878417"/>
          </a:xfrm>
          <a:prstGeom prst="rect">
            <a:avLst/>
          </a:prstGeom>
        </p:spPr>
      </p:pic>
      <p:pic>
        <p:nvPicPr>
          <p:cNvPr id="8" name="Picture 7" descr="screenshot of Related Health Topics, listing College Health, Puberty, Teen Development, Teen Mental Health, Teen Sexual Health, and Teenage Pregnancy">
            <a:extLst>
              <a:ext uri="{FF2B5EF4-FFF2-40B4-BE49-F238E27FC236}">
                <a16:creationId xmlns:a16="http://schemas.microsoft.com/office/drawing/2014/main" id="{A36CDC01-FA25-0246-A886-873884CAE8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0329" y="1534974"/>
            <a:ext cx="1605632" cy="1400401"/>
          </a:xfrm>
          <a:prstGeom prst="rect">
            <a:avLst/>
          </a:prstGeom>
        </p:spPr>
      </p:pic>
      <p:sp>
        <p:nvSpPr>
          <p:cNvPr id="9" name="TextBox 8"/>
          <p:cNvSpPr txBox="1"/>
          <p:nvPr/>
        </p:nvSpPr>
        <p:spPr>
          <a:xfrm>
            <a:off x="582041" y="3011648"/>
            <a:ext cx="3349164" cy="1938992"/>
          </a:xfrm>
          <a:prstGeom prst="rect">
            <a:avLst/>
          </a:prstGeom>
          <a:solidFill>
            <a:srgbClr val="FFFFFF"/>
          </a:solidFill>
          <a:ln w="38100" cmpd="sng">
            <a:solidFill>
              <a:srgbClr val="FF0000"/>
            </a:solidFill>
          </a:ln>
        </p:spPr>
        <p:txBody>
          <a:bodyPr wrap="square" rtlCol="0">
            <a:spAutoFit/>
          </a:bodyPr>
          <a:lstStyle/>
          <a:p>
            <a:r>
              <a:rPr lang="en-US" sz="1800" dirty="0"/>
              <a:t>“There is no advertising on this site, nor does MedlinePlus endorse any company or product.” </a:t>
            </a:r>
          </a:p>
          <a:p>
            <a:r>
              <a:rPr lang="en-US" sz="1600" dirty="0"/>
              <a:t>- In other words they do not declare public approval or support of any products.</a:t>
            </a:r>
          </a:p>
        </p:txBody>
      </p:sp>
      <p:pic>
        <p:nvPicPr>
          <p:cNvPr id="17" name="Audio 16" descr="AUDIO TRANSCRIPT: Finally, is the website trying to sell you something? You can find out on the “About Us” tab, or simply by seeing a tiny shopping cart at the top right corner of the page. This MedlinePlus website, doesn’t try to sell you anything but “truthfully” provide credible information on health topics you might find of interest.&#10;">
            <a:hlinkClick r:id="" action="ppaction://media"/>
            <a:extLst>
              <a:ext uri="{FF2B5EF4-FFF2-40B4-BE49-F238E27FC236}">
                <a16:creationId xmlns:a16="http://schemas.microsoft.com/office/drawing/2014/main" id="{E347CADA-601E-1A4B-B284-E29A89EAB1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16</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3931205" y="3206607"/>
            <a:ext cx="3526788" cy="17440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p:nvPr/>
        </p:nvCxnSpPr>
        <p:spPr>
          <a:xfrm flipV="1">
            <a:off x="3931205" y="2935375"/>
            <a:ext cx="1053111" cy="762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C183D7F6-B498-43B3-948B-1728B52AA6E4}">
                <adec:decorative xmlns:adec="http://schemas.microsoft.com/office/drawing/2017/decorative" val="1"/>
              </a:ext>
            </a:extLst>
          </p:cNvPr>
          <p:cNvSpPr/>
          <p:nvPr/>
        </p:nvSpPr>
        <p:spPr>
          <a:xfrm>
            <a:off x="4984316" y="2935375"/>
            <a:ext cx="2473675" cy="25800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23345"/>
      </p:ext>
    </p:extLst>
  </p:cSld>
  <p:clrMapOvr>
    <a:masterClrMapping/>
  </p:clrMapOvr>
  <p:transition spd="slow" advClick="0" advTm="2090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2" name="Google Shape;478;p35">
            <a:extLst>
              <a:ext uri="{FF2B5EF4-FFF2-40B4-BE49-F238E27FC236}">
                <a16:creationId xmlns:a16="http://schemas.microsoft.com/office/drawing/2014/main" id="{261F4E7A-0182-F24F-9DE3-D8C3102F9A5E}"/>
              </a:ext>
            </a:extLst>
          </p:cNvPr>
          <p:cNvSpPr txBox="1">
            <a:spLocks noGrp="1"/>
          </p:cNvSpPr>
          <p:nvPr>
            <p:ph type="title" idx="4294967295"/>
          </p:nvPr>
        </p:nvSpPr>
        <p:spPr>
          <a:xfrm>
            <a:off x="277792" y="273683"/>
            <a:ext cx="3875865" cy="74654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16" name="TextBox 15">
            <a:extLst>
              <a:ext uri="{FF2B5EF4-FFF2-40B4-BE49-F238E27FC236}">
                <a16:creationId xmlns:a16="http://schemas.microsoft.com/office/drawing/2014/main" id="{CEE7DF57-F027-3B46-AB21-5F1DE5DCCF92}"/>
              </a:ext>
            </a:extLst>
          </p:cNvPr>
          <p:cNvSpPr txBox="1"/>
          <p:nvPr/>
        </p:nvSpPr>
        <p:spPr>
          <a:xfrm>
            <a:off x="420189" y="940147"/>
            <a:ext cx="3746538" cy="1015663"/>
          </a:xfrm>
          <a:prstGeom prst="rect">
            <a:avLst/>
          </a:prstGeom>
          <a:noFill/>
          <a:ln w="38100">
            <a:solidFill>
              <a:schemeClr val="accent5">
                <a:lumMod val="75000"/>
              </a:schemeClr>
            </a:solidFill>
          </a:ln>
        </p:spPr>
        <p:txBody>
          <a:bodyPr wrap="none" rtlCol="0">
            <a:spAutoFit/>
          </a:bodyPr>
          <a:lstStyle/>
          <a:p>
            <a:pPr algn="ctr"/>
            <a:r>
              <a:rPr lang="en-US" sz="2000" dirty="0"/>
              <a:t>Why does this site exist?</a:t>
            </a:r>
          </a:p>
          <a:p>
            <a:pPr algn="ctr"/>
            <a:r>
              <a:rPr lang="en-US" sz="2000" dirty="0"/>
              <a:t>Are they selling you something </a:t>
            </a:r>
          </a:p>
          <a:p>
            <a:pPr algn="ctr"/>
            <a:r>
              <a:rPr lang="en-US" sz="2000" dirty="0"/>
              <a:t>or making promises?</a:t>
            </a:r>
          </a:p>
        </p:txBody>
      </p:sp>
      <p:pic>
        <p:nvPicPr>
          <p:cNvPr id="6" name="Picture 5" descr="screenshot of Rock Bottom Vapes webs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8450" y="847826"/>
            <a:ext cx="3391147" cy="2592200"/>
          </a:xfrm>
          <a:prstGeom prst="rect">
            <a:avLst/>
          </a:prstGeom>
        </p:spPr>
      </p:pic>
      <p:pic>
        <p:nvPicPr>
          <p:cNvPr id="15" name="Picture 14" descr="icon of a shopping cart from example website"/>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8008" y="2129402"/>
            <a:ext cx="715549" cy="748830"/>
          </a:xfrm>
          <a:prstGeom prst="rect">
            <a:avLst/>
          </a:prstGeom>
        </p:spPr>
      </p:pic>
      <p:sp>
        <p:nvSpPr>
          <p:cNvPr id="14" name="TextBox 13">
            <a:extLst>
              <a:ext uri="{FF2B5EF4-FFF2-40B4-BE49-F238E27FC236}">
                <a16:creationId xmlns:a16="http://schemas.microsoft.com/office/drawing/2014/main" id="{6CC5CE16-00E4-7346-9ABA-F227EB276590}"/>
              </a:ext>
            </a:extLst>
          </p:cNvPr>
          <p:cNvSpPr txBox="1"/>
          <p:nvPr/>
        </p:nvSpPr>
        <p:spPr>
          <a:xfrm>
            <a:off x="541143" y="3146391"/>
            <a:ext cx="3349164" cy="1477328"/>
          </a:xfrm>
          <a:prstGeom prst="rect">
            <a:avLst/>
          </a:prstGeom>
          <a:solidFill>
            <a:srgbClr val="FFFFFF"/>
          </a:solidFill>
          <a:ln w="38100" cmpd="sng">
            <a:solidFill>
              <a:srgbClr val="FF0000"/>
            </a:solidFill>
          </a:ln>
        </p:spPr>
        <p:txBody>
          <a:bodyPr wrap="square" rtlCol="0">
            <a:spAutoFit/>
          </a:bodyPr>
          <a:lstStyle/>
          <a:p>
            <a:pPr algn="ctr"/>
            <a:r>
              <a:rPr lang="en-US" sz="1800" dirty="0"/>
              <a:t>This tiny white shopping cart indicates the website intends to sell you something. Other sites may make promises “too good to be true.”</a:t>
            </a:r>
          </a:p>
        </p:txBody>
      </p:sp>
      <p:pic>
        <p:nvPicPr>
          <p:cNvPr id="10" name="Audio 9" descr="AUDIO TRANSCRIPT: A harmful health website will almost always be trying to sell something to you. This is often indicated by a shopping cart at the top of the page. For this Rock Bottom Vaping website is it simply indicated by a tiny white shopping cart. Other sites may make unrealistic promises.&#10;">
            <a:hlinkClick r:id="" action="ppaction://media"/>
            <a:extLst>
              <a:ext uri="{FF2B5EF4-FFF2-40B4-BE49-F238E27FC236}">
                <a16:creationId xmlns:a16="http://schemas.microsoft.com/office/drawing/2014/main" id="{B4A97808-C120-EA4A-9930-1CF62DE1CF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17</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flipH="1">
            <a:off x="8157343" y="1058469"/>
            <a:ext cx="282253" cy="3043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3766627" y="1058470"/>
            <a:ext cx="4414488" cy="10834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3766627" y="1405654"/>
            <a:ext cx="4672970" cy="14725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C183D7F6-B498-43B3-948B-1728B52AA6E4}">
                <adec:decorative xmlns:adec="http://schemas.microsoft.com/office/drawing/2017/decorative" val="1"/>
              </a:ext>
            </a:extLst>
          </p:cNvPr>
          <p:cNvSpPr txBox="1"/>
          <p:nvPr/>
        </p:nvSpPr>
        <p:spPr>
          <a:xfrm>
            <a:off x="3038008" y="2117678"/>
            <a:ext cx="728619" cy="774524"/>
          </a:xfrm>
          <a:prstGeom prst="rect">
            <a:avLst/>
          </a:prstGeom>
          <a:noFill/>
          <a:ln w="38100" cmpd="sng">
            <a:solidFill>
              <a:srgbClr val="FF0000"/>
            </a:solidFill>
          </a:ln>
        </p:spPr>
        <p:txBody>
          <a:bodyPr wrap="square" rtlCol="0">
            <a:spAutoFit/>
          </a:bodyPr>
          <a:lstStyle/>
          <a:p>
            <a:pPr algn="ctr"/>
            <a:endParaRPr lang="en-US" sz="2000" b="1" dirty="0">
              <a:solidFill>
                <a:schemeClr val="bg1"/>
              </a:solidFill>
            </a:endParaRPr>
          </a:p>
        </p:txBody>
      </p:sp>
    </p:spTree>
    <p:extLst>
      <p:ext uri="{BB962C8B-B14F-4D97-AF65-F5344CB8AC3E}">
        <p14:creationId xmlns:p14="http://schemas.microsoft.com/office/powerpoint/2010/main" val="130983934"/>
      </p:ext>
    </p:extLst>
  </p:cSld>
  <p:clrMapOvr>
    <a:masterClrMapping/>
  </p:clrMapOvr>
  <p:transition spd="slow" advClick="0" advTm="1882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11" name="Google Shape;478;p35">
            <a:extLst>
              <a:ext uri="{FF2B5EF4-FFF2-40B4-BE49-F238E27FC236}">
                <a16:creationId xmlns:a16="http://schemas.microsoft.com/office/drawing/2014/main" id="{F5418F83-3A87-1442-BF6A-A0555686CDCD}"/>
              </a:ext>
            </a:extLst>
          </p:cNvPr>
          <p:cNvSpPr txBox="1">
            <a:spLocks noGrp="1"/>
          </p:cNvSpPr>
          <p:nvPr>
            <p:ph type="title" idx="4294967295"/>
          </p:nvPr>
        </p:nvSpPr>
        <p:spPr>
          <a:xfrm>
            <a:off x="277792" y="480519"/>
            <a:ext cx="3875865" cy="66005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p:txBody>
      </p:sp>
      <p:sp>
        <p:nvSpPr>
          <p:cNvPr id="9" name="TextBox 8"/>
          <p:cNvSpPr txBox="1"/>
          <p:nvPr/>
        </p:nvSpPr>
        <p:spPr>
          <a:xfrm>
            <a:off x="667552" y="1488825"/>
            <a:ext cx="3630985" cy="3200876"/>
          </a:xfrm>
          <a:prstGeom prst="rect">
            <a:avLst/>
          </a:prstGeom>
          <a:solidFill>
            <a:srgbClr val="FFFFFF"/>
          </a:solidFill>
          <a:ln w="38100" cmpd="sng">
            <a:noFill/>
          </a:ln>
        </p:spPr>
        <p:txBody>
          <a:bodyPr wrap="square" rtlCol="0">
            <a:spAutoFit/>
          </a:bodyPr>
          <a:lstStyle/>
          <a:p>
            <a:r>
              <a:rPr lang="en-US" sz="2000" b="1" dirty="0"/>
              <a:t>Summary of “Truth” Websites</a:t>
            </a:r>
            <a:r>
              <a:rPr lang="en-US" sz="1800" b="1" dirty="0"/>
              <a:t>:</a:t>
            </a:r>
          </a:p>
          <a:p>
            <a:pPr marL="285750" indent="-285750">
              <a:buFont typeface="Wingdings" pitchFamily="2" charset="2"/>
              <a:buChar char="ü"/>
            </a:pPr>
            <a:r>
              <a:rPr lang="en-US" sz="1800" dirty="0"/>
              <a:t>Run by experts</a:t>
            </a:r>
          </a:p>
          <a:p>
            <a:pPr marL="285750" indent="-285750">
              <a:buFont typeface="Wingdings" pitchFamily="2" charset="2"/>
              <a:buChar char="ü"/>
            </a:pPr>
            <a:r>
              <a:rPr lang="en-US" sz="1800" dirty="0"/>
              <a:t>Clear privacy policy</a:t>
            </a:r>
          </a:p>
          <a:p>
            <a:pPr marL="285750" indent="-285750">
              <a:buFont typeface="Wingdings" pitchFamily="2" charset="2"/>
              <a:buChar char="ü"/>
            </a:pPr>
            <a:r>
              <a:rPr lang="en-US" sz="1800" dirty="0"/>
              <a:t>Reliable references</a:t>
            </a:r>
          </a:p>
          <a:p>
            <a:pPr marL="285750" indent="-285750">
              <a:buFont typeface="Wingdings" pitchFamily="2" charset="2"/>
              <a:buChar char="ü"/>
            </a:pPr>
            <a:r>
              <a:rPr lang="en-US" sz="1800" dirty="0"/>
              <a:t>Information current and up-to-date</a:t>
            </a:r>
          </a:p>
          <a:p>
            <a:pPr marL="285750" indent="-285750">
              <a:buFont typeface="Wingdings" pitchFamily="2" charset="2"/>
              <a:buChar char="ü"/>
            </a:pPr>
            <a:r>
              <a:rPr lang="en-US" sz="1800" dirty="0"/>
              <a:t>Not trying to sell anything or advertise anything</a:t>
            </a:r>
          </a:p>
          <a:p>
            <a:endParaRPr lang="en-US" sz="1800" dirty="0"/>
          </a:p>
          <a:p>
            <a:pPr marL="285750" indent="-285750">
              <a:buFont typeface="Wingdings" charset="2"/>
              <a:buChar char="Ø"/>
            </a:pPr>
            <a:endParaRPr lang="en-US" sz="1800" dirty="0"/>
          </a:p>
        </p:txBody>
      </p:sp>
      <p:pic>
        <p:nvPicPr>
          <p:cNvPr id="6" name="Audio 5" descr="AUDIO TRANSCRIPT: In summary, “Truth” websites. We found that these sites are run by experts, had a clear privacy policy, used reliable references, provides current/up-to-date facts, and they were not trying to sell or advertise anything or make promises that are “too good to be true.” &#10;">
            <a:hlinkClick r:id="" action="ppaction://media"/>
            <a:extLst>
              <a:ext uri="{FF2B5EF4-FFF2-40B4-BE49-F238E27FC236}">
                <a16:creationId xmlns:a16="http://schemas.microsoft.com/office/drawing/2014/main" id="{C0FDED10-0499-7045-9D30-F05E2EAB8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18</a:t>
            </a:fld>
            <a:endParaRPr lang="uk-UA"/>
          </a:p>
        </p:txBody>
      </p:sp>
      <p:grpSp>
        <p:nvGrpSpPr>
          <p:cNvPr id="10" name="Google Shape;767;p40">
            <a:extLst>
              <a:ext uri="{C183D7F6-B498-43B3-948B-1728B52AA6E4}">
                <adec:decorative xmlns:adec="http://schemas.microsoft.com/office/drawing/2017/decorative" val="1"/>
              </a:ext>
            </a:extLst>
          </p:cNvPr>
          <p:cNvGrpSpPr/>
          <p:nvPr/>
        </p:nvGrpSpPr>
        <p:grpSpPr>
          <a:xfrm>
            <a:off x="4645429" y="129437"/>
            <a:ext cx="1600612" cy="1732609"/>
            <a:chOff x="2583100" y="2973775"/>
            <a:chExt cx="461550" cy="437200"/>
          </a:xfrm>
          <a:solidFill>
            <a:schemeClr val="tx1"/>
          </a:solidFill>
        </p:grpSpPr>
        <p:sp>
          <p:nvSpPr>
            <p:cNvPr id="12"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6119" y="264617"/>
            <a:ext cx="1338618" cy="1082790"/>
          </a:xfrm>
          <a:prstGeom prst="rect">
            <a:avLst/>
          </a:prstGeom>
        </p:spPr>
      </p:pic>
      <p:grpSp>
        <p:nvGrpSpPr>
          <p:cNvPr id="14" name="Google Shape;767;p40">
            <a:extLst>
              <a:ext uri="{C183D7F6-B498-43B3-948B-1728B52AA6E4}">
                <adec:decorative xmlns:adec="http://schemas.microsoft.com/office/drawing/2017/decorative" val="1"/>
              </a:ext>
            </a:extLst>
          </p:cNvPr>
          <p:cNvGrpSpPr/>
          <p:nvPr/>
        </p:nvGrpSpPr>
        <p:grpSpPr>
          <a:xfrm>
            <a:off x="7341505" y="129437"/>
            <a:ext cx="1600612" cy="1732609"/>
            <a:chOff x="2583100" y="2973775"/>
            <a:chExt cx="461550" cy="437200"/>
          </a:xfrm>
          <a:solidFill>
            <a:schemeClr val="tx1"/>
          </a:solidFill>
        </p:grpSpPr>
        <p:sp>
          <p:nvSpPr>
            <p:cNvPr id="15"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767;p40">
            <a:extLst>
              <a:ext uri="{C183D7F6-B498-43B3-948B-1728B52AA6E4}">
                <adec:decorative xmlns:adec="http://schemas.microsoft.com/office/drawing/2017/decorative" val="1"/>
              </a:ext>
            </a:extLst>
          </p:cNvPr>
          <p:cNvGrpSpPr/>
          <p:nvPr/>
        </p:nvGrpSpPr>
        <p:grpSpPr>
          <a:xfrm>
            <a:off x="6032614" y="1862046"/>
            <a:ext cx="1600612" cy="1732609"/>
            <a:chOff x="2583100" y="2973775"/>
            <a:chExt cx="461550" cy="437200"/>
          </a:xfrm>
          <a:solidFill>
            <a:schemeClr val="tx1"/>
          </a:solidFill>
        </p:grpSpPr>
        <p:sp>
          <p:nvSpPr>
            <p:cNvPr id="18"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767;p40">
            <a:extLst>
              <a:ext uri="{C183D7F6-B498-43B3-948B-1728B52AA6E4}">
                <adec:decorative xmlns:adec="http://schemas.microsoft.com/office/drawing/2017/decorative" val="1"/>
              </a:ext>
            </a:extLst>
          </p:cNvPr>
          <p:cNvGrpSpPr/>
          <p:nvPr/>
        </p:nvGrpSpPr>
        <p:grpSpPr>
          <a:xfrm>
            <a:off x="4616494" y="3347809"/>
            <a:ext cx="1600612" cy="1732609"/>
            <a:chOff x="2583100" y="2973775"/>
            <a:chExt cx="461550" cy="437200"/>
          </a:xfrm>
          <a:solidFill>
            <a:schemeClr val="tx1"/>
          </a:solidFill>
        </p:grpSpPr>
        <p:sp>
          <p:nvSpPr>
            <p:cNvPr id="21"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767;p40">
            <a:extLst>
              <a:ext uri="{C183D7F6-B498-43B3-948B-1728B52AA6E4}">
                <adec:decorative xmlns:adec="http://schemas.microsoft.com/office/drawing/2017/decorative" val="1"/>
              </a:ext>
            </a:extLst>
          </p:cNvPr>
          <p:cNvGrpSpPr/>
          <p:nvPr/>
        </p:nvGrpSpPr>
        <p:grpSpPr>
          <a:xfrm>
            <a:off x="7434103" y="3347809"/>
            <a:ext cx="1600612" cy="1732609"/>
            <a:chOff x="2583100" y="2973775"/>
            <a:chExt cx="461550" cy="437200"/>
          </a:xfrm>
          <a:solidFill>
            <a:schemeClr val="tx1"/>
          </a:solidFill>
        </p:grpSpPr>
        <p:sp>
          <p:nvSpPr>
            <p:cNvPr id="2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7735" y="2025433"/>
            <a:ext cx="1409116" cy="1004435"/>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4103" y="237036"/>
            <a:ext cx="1373897" cy="105746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26851" y="3481205"/>
            <a:ext cx="1377239" cy="1041615"/>
          </a:xfrm>
          <a:prstGeom prst="rect">
            <a:avLst/>
          </a:prstGeom>
        </p:spPr>
      </p:pic>
      <p:pic>
        <p:nvPicPr>
          <p:cNvPr id="28" name="Picture 27">
            <a:extLst>
              <a:ext uri="{FF2B5EF4-FFF2-40B4-BE49-F238E27FC236}">
                <a16:creationId xmlns:a16="http://schemas.microsoft.com/office/drawing/2014/main" id="{8B2F9128-7CB8-9442-A630-5B791EC338A5}"/>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48203" y="3481205"/>
            <a:ext cx="1337191" cy="1041615"/>
          </a:xfrm>
          <a:prstGeom prst="rect">
            <a:avLst/>
          </a:prstGeom>
        </p:spPr>
      </p:pic>
      <p:pic>
        <p:nvPicPr>
          <p:cNvPr id="29" name="Picture 28">
            <a:extLst>
              <a:ext uri="{FF2B5EF4-FFF2-40B4-BE49-F238E27FC236}">
                <a16:creationId xmlns:a16="http://schemas.microsoft.com/office/drawing/2014/main" id="{C6AAAF89-C221-E646-8D5C-14A84987AEAD}"/>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27474" y="884231"/>
            <a:ext cx="2599304" cy="744043"/>
          </a:xfrm>
          <a:prstGeom prst="rect">
            <a:avLst/>
          </a:prstGeom>
        </p:spPr>
      </p:pic>
    </p:spTree>
    <p:extLst>
      <p:ext uri="{BB962C8B-B14F-4D97-AF65-F5344CB8AC3E}">
        <p14:creationId xmlns:p14="http://schemas.microsoft.com/office/powerpoint/2010/main" val="2465344715"/>
      </p:ext>
    </p:extLst>
  </p:cSld>
  <p:clrMapOvr>
    <a:masterClrMapping/>
  </p:clrMapOvr>
  <p:transition spd="slow" advClick="0" advTm="1593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22" name="Google Shape;478;p35"/>
          <p:cNvSpPr txBox="1">
            <a:spLocks noGrp="1"/>
          </p:cNvSpPr>
          <p:nvPr>
            <p:ph type="title" idx="4294967295"/>
          </p:nvPr>
        </p:nvSpPr>
        <p:spPr>
          <a:xfrm>
            <a:off x="277793" y="433359"/>
            <a:ext cx="3838607" cy="61188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9" name="TextBox 8"/>
          <p:cNvSpPr txBox="1"/>
          <p:nvPr/>
        </p:nvSpPr>
        <p:spPr>
          <a:xfrm>
            <a:off x="277793" y="1229967"/>
            <a:ext cx="4074288" cy="3170099"/>
          </a:xfrm>
          <a:prstGeom prst="rect">
            <a:avLst/>
          </a:prstGeom>
          <a:solidFill>
            <a:srgbClr val="FFFFFF"/>
          </a:solidFill>
          <a:ln w="38100" cmpd="sng">
            <a:noFill/>
          </a:ln>
        </p:spPr>
        <p:txBody>
          <a:bodyPr wrap="square" rtlCol="0">
            <a:spAutoFit/>
          </a:bodyPr>
          <a:lstStyle/>
          <a:p>
            <a:r>
              <a:rPr lang="en-US" sz="2000" b="1" dirty="0"/>
              <a:t>Summary of “Trash” websites:</a:t>
            </a:r>
          </a:p>
          <a:p>
            <a:pPr marL="342900" indent="-342900">
              <a:buFont typeface="Wingdings" pitchFamily="2" charset="2"/>
              <a:buChar char="ü"/>
            </a:pPr>
            <a:r>
              <a:rPr lang="en-US" sz="1800" dirty="0"/>
              <a:t>No clear idea of who is running site</a:t>
            </a:r>
          </a:p>
          <a:p>
            <a:pPr marL="342900" indent="-342900">
              <a:buFont typeface="Wingdings" pitchFamily="2" charset="2"/>
              <a:buChar char="ü"/>
            </a:pPr>
            <a:r>
              <a:rPr lang="en-US" sz="1800" dirty="0"/>
              <a:t>Private policy gives away personal information</a:t>
            </a:r>
          </a:p>
          <a:p>
            <a:pPr marL="342900" indent="-342900">
              <a:buFont typeface="Wingdings" pitchFamily="2" charset="2"/>
              <a:buChar char="ü"/>
            </a:pPr>
            <a:r>
              <a:rPr lang="en-US" sz="1800" dirty="0"/>
              <a:t>Does not always use reliable references</a:t>
            </a:r>
          </a:p>
          <a:p>
            <a:pPr marL="342900" indent="-342900">
              <a:buFont typeface="Wingdings" pitchFamily="2" charset="2"/>
              <a:buChar char="ü"/>
            </a:pPr>
            <a:r>
              <a:rPr lang="en-US" sz="1800" dirty="0"/>
              <a:t>Information is not current or up-to-date</a:t>
            </a:r>
          </a:p>
          <a:p>
            <a:pPr marL="342900" indent="-342900">
              <a:buFont typeface="Wingdings" pitchFamily="2" charset="2"/>
              <a:buChar char="ü"/>
            </a:pPr>
            <a:r>
              <a:rPr lang="en-US" sz="1800" dirty="0"/>
              <a:t>The site is selling you something or making unrealistic promises</a:t>
            </a:r>
          </a:p>
        </p:txBody>
      </p:sp>
      <p:pic>
        <p:nvPicPr>
          <p:cNvPr id="10" name="Audio 9" descr="AUDIO TRANSCRIPT: Conversely, Each of the “Trash” websites did not meet at least one of the 5 steps of “Truth” or “Legit” information. We found that these sites give no clear indication of who is running it, the private policy gives away personal information, reliable references are not used, the information is not current or up to date, and they are selling you something or making unrealistic promises.&#10;">
            <a:hlinkClick r:id="" action="ppaction://media"/>
            <a:extLst>
              <a:ext uri="{FF2B5EF4-FFF2-40B4-BE49-F238E27FC236}">
                <a16:creationId xmlns:a16="http://schemas.microsoft.com/office/drawing/2014/main" id="{D8709658-246F-B841-BF83-5965B8413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19</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616494" y="3158671"/>
            <a:ext cx="1600612" cy="1732609"/>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3155" y="248449"/>
            <a:ext cx="1352575" cy="1088046"/>
          </a:xfrm>
          <a:prstGeom prst="rect">
            <a:avLst/>
          </a:prstGeom>
        </p:spPr>
      </p:pic>
      <p:grpSp>
        <p:nvGrpSpPr>
          <p:cNvPr id="23" name="Google Shape;767;p40">
            <a:extLst>
              <a:ext uri="{C183D7F6-B498-43B3-948B-1728B52AA6E4}">
                <adec:decorative xmlns:adec="http://schemas.microsoft.com/office/drawing/2017/decorative" val="1"/>
              </a:ext>
            </a:extLst>
          </p:cNvPr>
          <p:cNvGrpSpPr/>
          <p:nvPr/>
        </p:nvGrpSpPr>
        <p:grpSpPr>
          <a:xfrm>
            <a:off x="7427917" y="115571"/>
            <a:ext cx="1600612" cy="1732609"/>
            <a:chOff x="2583100" y="2973775"/>
            <a:chExt cx="461550" cy="437200"/>
          </a:xfrm>
          <a:solidFill>
            <a:schemeClr val="tx1"/>
          </a:solidFill>
        </p:grpSpPr>
        <p:sp>
          <p:nvSpPr>
            <p:cNvPr id="2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767;p40">
            <a:extLst>
              <a:ext uri="{C183D7F6-B498-43B3-948B-1728B52AA6E4}">
                <adec:decorative xmlns:adec="http://schemas.microsoft.com/office/drawing/2017/decorative" val="1"/>
              </a:ext>
            </a:extLst>
          </p:cNvPr>
          <p:cNvGrpSpPr/>
          <p:nvPr/>
        </p:nvGrpSpPr>
        <p:grpSpPr>
          <a:xfrm>
            <a:off x="6084824" y="1624098"/>
            <a:ext cx="1600612" cy="1732609"/>
            <a:chOff x="2583100" y="2973775"/>
            <a:chExt cx="461550" cy="437200"/>
          </a:xfrm>
          <a:solidFill>
            <a:schemeClr val="tx1"/>
          </a:solidFill>
        </p:grpSpPr>
        <p:sp>
          <p:nvSpPr>
            <p:cNvPr id="27"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767;p40">
            <a:extLst>
              <a:ext uri="{C183D7F6-B498-43B3-948B-1728B52AA6E4}">
                <adec:decorative xmlns:adec="http://schemas.microsoft.com/office/drawing/2017/decorative" val="1"/>
              </a:ext>
            </a:extLst>
          </p:cNvPr>
          <p:cNvGrpSpPr/>
          <p:nvPr/>
        </p:nvGrpSpPr>
        <p:grpSpPr>
          <a:xfrm>
            <a:off x="4792310" y="115571"/>
            <a:ext cx="1600612" cy="1732609"/>
            <a:chOff x="2583100" y="2973775"/>
            <a:chExt cx="461550" cy="437200"/>
          </a:xfrm>
          <a:solidFill>
            <a:schemeClr val="tx1"/>
          </a:solidFill>
        </p:grpSpPr>
        <p:sp>
          <p:nvSpPr>
            <p:cNvPr id="30"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767;p40">
            <a:extLst>
              <a:ext uri="{C183D7F6-B498-43B3-948B-1728B52AA6E4}">
                <adec:decorative xmlns:adec="http://schemas.microsoft.com/office/drawing/2017/decorative" val="1"/>
              </a:ext>
            </a:extLst>
          </p:cNvPr>
          <p:cNvGrpSpPr/>
          <p:nvPr/>
        </p:nvGrpSpPr>
        <p:grpSpPr>
          <a:xfrm>
            <a:off x="7388507" y="3158671"/>
            <a:ext cx="1600612" cy="1732609"/>
            <a:chOff x="2583100" y="2973775"/>
            <a:chExt cx="461550" cy="437200"/>
          </a:xfrm>
          <a:solidFill>
            <a:schemeClr val="tx1"/>
          </a:solidFill>
        </p:grpSpPr>
        <p:sp>
          <p:nvSpPr>
            <p:cNvPr id="33"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 name="Picture 34">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7106" y="1777033"/>
            <a:ext cx="1322974" cy="1054373"/>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0080" y="248449"/>
            <a:ext cx="1336876" cy="1034442"/>
          </a:xfrm>
          <a:prstGeom prst="rect">
            <a:avLst/>
          </a:prstGeom>
        </p:spPr>
      </p:pic>
      <p:pic>
        <p:nvPicPr>
          <p:cNvPr id="38" name="Picture 37">
            <a:extLst>
              <a:ext uri="{FF2B5EF4-FFF2-40B4-BE49-F238E27FC236}">
                <a16:creationId xmlns:a16="http://schemas.microsoft.com/office/drawing/2014/main" id="{51F7FC16-846F-2B45-9BBF-C40818C6230E}"/>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73042" y="3356707"/>
            <a:ext cx="1287514" cy="961457"/>
          </a:xfrm>
          <a:prstGeom prst="rect">
            <a:avLst/>
          </a:prstGeom>
        </p:spPr>
      </p:pic>
      <p:pic>
        <p:nvPicPr>
          <p:cNvPr id="13" name="Picture 12">
            <a:extLst>
              <a:ext uri="{FF2B5EF4-FFF2-40B4-BE49-F238E27FC236}">
                <a16:creationId xmlns:a16="http://schemas.microsoft.com/office/drawing/2014/main" id="{1321E551-F870-004D-80F2-1B4A13709DA3}"/>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40080" y="3338441"/>
            <a:ext cx="1325654" cy="994240"/>
          </a:xfrm>
          <a:prstGeom prst="rect">
            <a:avLst/>
          </a:prstGeom>
        </p:spPr>
      </p:pic>
    </p:spTree>
    <p:extLst>
      <p:ext uri="{BB962C8B-B14F-4D97-AF65-F5344CB8AC3E}">
        <p14:creationId xmlns:p14="http://schemas.microsoft.com/office/powerpoint/2010/main" val="974179143"/>
      </p:ext>
    </p:extLst>
  </p:cSld>
  <p:clrMapOvr>
    <a:masterClrMapping/>
  </p:clrMapOvr>
  <p:transition spd="slow" advClick="0" advTm="121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383"/>
        <p:cNvGrpSpPr/>
        <p:nvPr/>
      </p:nvGrpSpPr>
      <p:grpSpPr>
        <a:xfrm>
          <a:off x="0" y="0"/>
          <a:ext cx="0" cy="0"/>
          <a:chOff x="0" y="0"/>
          <a:chExt cx="0" cy="0"/>
        </a:xfrm>
      </p:grpSpPr>
      <p:sp>
        <p:nvSpPr>
          <p:cNvPr id="384" name="Google Shape;384;p29"/>
          <p:cNvSpPr txBox="1">
            <a:spLocks noGrp="1"/>
          </p:cNvSpPr>
          <p:nvPr>
            <p:ph type="ctrTitle" idx="4294967295"/>
          </p:nvPr>
        </p:nvSpPr>
        <p:spPr>
          <a:xfrm>
            <a:off x="3733222" y="360120"/>
            <a:ext cx="4631845" cy="13179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dirty="0">
                <a:solidFill>
                  <a:srgbClr val="FFFFFF"/>
                </a:solidFill>
                <a:latin typeface="Iowan Old Style Black"/>
                <a:cs typeface="Iowan Old Style Black"/>
              </a:rPr>
              <a:t>Here’s what teens said they would like to know about health:</a:t>
            </a:r>
            <a:endParaRPr sz="2800" dirty="0">
              <a:solidFill>
                <a:srgbClr val="FFFFFF"/>
              </a:solidFill>
              <a:latin typeface="Iowan Old Style Black"/>
              <a:cs typeface="Iowan Old Style Black"/>
            </a:endParaRPr>
          </a:p>
        </p:txBody>
      </p:sp>
      <p:pic>
        <p:nvPicPr>
          <p:cNvPr id="2" name="Audio 1" descr="AUDIO TRANSCRIPT: In a survey of teens, they shared what they would like to know. Most likely, you would search on your phone. Right? But how do you know if the information is factual or if you should trust the information? &#10;">
            <a:hlinkClick r:id="" action="ppaction://media"/>
            <a:extLst>
              <a:ext uri="{FF2B5EF4-FFF2-40B4-BE49-F238E27FC236}">
                <a16:creationId xmlns:a16="http://schemas.microsoft.com/office/drawing/2014/main" id="{7A3A4FF7-7191-B94A-A6F9-CB3E07F1B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
        <p:nvSpPr>
          <p:cNvPr id="385" name="Google Shape;385;p29"/>
          <p:cNvSpPr txBox="1">
            <a:spLocks noGrp="1"/>
          </p:cNvSpPr>
          <p:nvPr>
            <p:ph type="subTitle" idx="4294967295"/>
          </p:nvPr>
        </p:nvSpPr>
        <p:spPr>
          <a:xfrm>
            <a:off x="3299369" y="1807024"/>
            <a:ext cx="2982136" cy="3515965"/>
          </a:xfrm>
          <a:prstGeom prst="rect">
            <a:avLst/>
          </a:prstGeom>
        </p:spPr>
        <p:txBody>
          <a:bodyPr spcFirstLastPara="1" wrap="square" lIns="91425" tIns="91425" rIns="91425" bIns="91425" anchor="t" anchorCtr="0">
            <a:noAutofit/>
          </a:bodyPr>
          <a:lstStyle/>
          <a:p>
            <a:pPr marL="342900" indent="-342900">
              <a:buClrTx/>
              <a:buFont typeface="Wingdings" pitchFamily="2" charset="2"/>
              <a:buChar char="ü"/>
            </a:pPr>
            <a:r>
              <a:rPr lang="en-US" sz="1800" dirty="0">
                <a:latin typeface="Arial"/>
                <a:cs typeface="Arial"/>
              </a:rPr>
              <a:t>Healthy relationships</a:t>
            </a:r>
          </a:p>
          <a:p>
            <a:pPr marL="342900" indent="-342900">
              <a:buClrTx/>
              <a:buFont typeface="Wingdings" pitchFamily="2" charset="2"/>
              <a:buChar char="ü"/>
            </a:pPr>
            <a:r>
              <a:rPr lang="en-US" sz="1800" dirty="0">
                <a:latin typeface="Arial"/>
                <a:cs typeface="Arial"/>
              </a:rPr>
              <a:t>Drug use</a:t>
            </a:r>
          </a:p>
          <a:p>
            <a:pPr marL="342900" indent="-342900">
              <a:buClrTx/>
              <a:buFont typeface="Wingdings" pitchFamily="2" charset="2"/>
              <a:buChar char="ü"/>
            </a:pPr>
            <a:r>
              <a:rPr lang="en-US" sz="1800" dirty="0">
                <a:latin typeface="Arial"/>
                <a:cs typeface="Arial"/>
              </a:rPr>
              <a:t>Bullying</a:t>
            </a:r>
          </a:p>
          <a:p>
            <a:pPr marL="342900" indent="-342900">
              <a:buClrTx/>
              <a:buFont typeface="Wingdings" pitchFamily="2" charset="2"/>
              <a:buChar char="ü"/>
            </a:pPr>
            <a:r>
              <a:rPr lang="en-US" sz="1800" dirty="0">
                <a:latin typeface="Arial"/>
                <a:cs typeface="Arial"/>
              </a:rPr>
              <a:t>Alcohol use</a:t>
            </a:r>
          </a:p>
          <a:p>
            <a:pPr marL="342900" indent="-342900">
              <a:buClrTx/>
              <a:buFont typeface="Wingdings" pitchFamily="2" charset="2"/>
              <a:buChar char="ü"/>
            </a:pPr>
            <a:r>
              <a:rPr lang="en-US" sz="1800" dirty="0">
                <a:latin typeface="Arial"/>
                <a:cs typeface="Arial"/>
              </a:rPr>
              <a:t>Peer pressure</a:t>
            </a:r>
          </a:p>
          <a:p>
            <a:pPr marL="342900" indent="-342900">
              <a:buClrTx/>
              <a:buFont typeface="Wingdings" pitchFamily="2" charset="2"/>
              <a:buChar char="ü"/>
            </a:pPr>
            <a:r>
              <a:rPr lang="en-US" sz="1800" dirty="0">
                <a:latin typeface="Arial"/>
                <a:cs typeface="Arial"/>
              </a:rPr>
              <a:t>Eating disorders</a:t>
            </a:r>
          </a:p>
          <a:p>
            <a:pPr marL="0" indent="0">
              <a:buNone/>
            </a:pPr>
            <a:endParaRPr sz="2400" dirty="0"/>
          </a:p>
        </p:txBody>
      </p:sp>
      <p:sp>
        <p:nvSpPr>
          <p:cNvPr id="4" name="TextBox 3"/>
          <p:cNvSpPr txBox="1"/>
          <p:nvPr/>
        </p:nvSpPr>
        <p:spPr>
          <a:xfrm>
            <a:off x="6281505" y="1883242"/>
            <a:ext cx="2484915" cy="2139047"/>
          </a:xfrm>
          <a:prstGeom prst="rect">
            <a:avLst/>
          </a:prstGeom>
          <a:noFill/>
        </p:spPr>
        <p:txBody>
          <a:bodyPr wrap="square" rtlCol="0">
            <a:spAutoFit/>
          </a:bodyPr>
          <a:lstStyle/>
          <a:p>
            <a:pPr marL="342900" indent="-342900">
              <a:spcBef>
                <a:spcPts val="600"/>
              </a:spcBef>
              <a:buClrTx/>
              <a:buFont typeface="Wingdings" pitchFamily="2" charset="2"/>
              <a:buChar char="ü"/>
            </a:pPr>
            <a:r>
              <a:rPr lang="en-US" sz="1800" dirty="0"/>
              <a:t>Pregnancy</a:t>
            </a:r>
          </a:p>
          <a:p>
            <a:pPr marL="342900" indent="-342900">
              <a:spcBef>
                <a:spcPts val="600"/>
              </a:spcBef>
              <a:buClrTx/>
              <a:buFont typeface="Wingdings" pitchFamily="2" charset="2"/>
              <a:buChar char="ü"/>
            </a:pPr>
            <a:r>
              <a:rPr lang="en-US" sz="1800" dirty="0"/>
              <a:t>Internet safety</a:t>
            </a:r>
          </a:p>
          <a:p>
            <a:pPr marL="342900" indent="-342900">
              <a:spcBef>
                <a:spcPts val="600"/>
              </a:spcBef>
              <a:buClrTx/>
              <a:buFont typeface="Wingdings" pitchFamily="2" charset="2"/>
              <a:buChar char="ü"/>
            </a:pPr>
            <a:r>
              <a:rPr lang="en-US" sz="1800" dirty="0"/>
              <a:t>Suicide </a:t>
            </a:r>
          </a:p>
          <a:p>
            <a:pPr marL="342900" indent="-342900">
              <a:spcBef>
                <a:spcPts val="600"/>
              </a:spcBef>
              <a:buClrTx/>
              <a:buFont typeface="Wingdings" pitchFamily="2" charset="2"/>
              <a:buChar char="ü"/>
            </a:pPr>
            <a:r>
              <a:rPr lang="en-US" sz="1800" dirty="0"/>
              <a:t>Vaping</a:t>
            </a:r>
          </a:p>
          <a:p>
            <a:pPr marL="342900" indent="-342900">
              <a:spcBef>
                <a:spcPts val="600"/>
              </a:spcBef>
              <a:buClrTx/>
              <a:buFont typeface="Wingdings" pitchFamily="2" charset="2"/>
              <a:buChar char="ü"/>
            </a:pPr>
            <a:r>
              <a:rPr lang="en-US" sz="1800" dirty="0"/>
              <a:t>Cutting </a:t>
            </a:r>
          </a:p>
          <a:p>
            <a:pPr marL="342900" indent="-342900">
              <a:spcBef>
                <a:spcPts val="600"/>
              </a:spcBef>
              <a:buClrTx/>
              <a:buFont typeface="Wingdings" pitchFamily="2" charset="2"/>
              <a:buChar char="ü"/>
            </a:pPr>
            <a:r>
              <a:rPr lang="en-US" sz="1800" dirty="0"/>
              <a:t>Conflict resolution</a:t>
            </a:r>
          </a:p>
        </p:txBody>
      </p:sp>
      <p:sp>
        <p:nvSpPr>
          <p:cNvPr id="390" name="Google Shape;390;p29">
            <a:extLst>
              <a:ext uri="{C183D7F6-B498-43B3-948B-1728B52AA6E4}">
                <adec:decorative xmlns:adec="http://schemas.microsoft.com/office/drawing/2017/decorative" val="1"/>
              </a:ext>
            </a:extLst>
          </p:cNvPr>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a:cs typeface="Arial"/>
              </a:rPr>
              <a:t>2</a:t>
            </a:r>
            <a:endParaRPr dirty="0">
              <a:latin typeface="Arial"/>
              <a:cs typeface="Arial"/>
            </a:endParaRPr>
          </a:p>
        </p:txBody>
      </p:sp>
      <p:grpSp>
        <p:nvGrpSpPr>
          <p:cNvPr id="391" name="Google Shape;391;p29">
            <a:extLst>
              <a:ext uri="{C183D7F6-B498-43B3-948B-1728B52AA6E4}">
                <adec:decorative xmlns:adec="http://schemas.microsoft.com/office/drawing/2017/decorative" val="1"/>
              </a:ext>
            </a:extLst>
          </p:cNvPr>
          <p:cNvGrpSpPr/>
          <p:nvPr/>
        </p:nvGrpSpPr>
        <p:grpSpPr>
          <a:xfrm flipH="1">
            <a:off x="125036" y="2932502"/>
            <a:ext cx="2792552" cy="2221397"/>
            <a:chOff x="9925050" y="4203700"/>
            <a:chExt cx="2267050" cy="1803375"/>
          </a:xfrm>
        </p:grpSpPr>
        <p:sp>
          <p:nvSpPr>
            <p:cNvPr id="392" name="Google Shape;392;p29"/>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29"/>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29"/>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29"/>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29"/>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29"/>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29"/>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29"/>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29"/>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29"/>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9"/>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9"/>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9" name="Picture 18">
            <a:extLst>
              <a:ext uri="{FF2B5EF4-FFF2-40B4-BE49-F238E27FC236}">
                <a16:creationId xmlns:a16="http://schemas.microsoft.com/office/drawing/2014/main" id="{3E7FB253-099E-5441-8710-77483B0A96A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2596" y="2970203"/>
            <a:ext cx="1326453" cy="994840"/>
          </a:xfrm>
          <a:prstGeom prst="rect">
            <a:avLst/>
          </a:prstGeom>
        </p:spPr>
      </p:pic>
    </p:spTree>
  </p:cSld>
  <p:clrMapOvr>
    <a:masterClrMapping/>
  </p:clrMapOvr>
  <p:transition spd="slow" advClick="0" advTm="155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39"/>
        <p:cNvGrpSpPr/>
        <p:nvPr/>
      </p:nvGrpSpPr>
      <p:grpSpPr>
        <a:xfrm>
          <a:off x="0" y="0"/>
          <a:ext cx="0" cy="0"/>
          <a:chOff x="0" y="0"/>
          <a:chExt cx="0" cy="0"/>
        </a:xfrm>
      </p:grpSpPr>
      <p:sp>
        <p:nvSpPr>
          <p:cNvPr id="240" name="Google Shape;240;p13"/>
          <p:cNvSpPr txBox="1">
            <a:spLocks noGrp="1"/>
          </p:cNvSpPr>
          <p:nvPr>
            <p:ph type="ctrTitle" idx="4294967295"/>
          </p:nvPr>
        </p:nvSpPr>
        <p:spPr>
          <a:xfrm>
            <a:off x="1731164" y="774901"/>
            <a:ext cx="5970259" cy="5515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tx1"/>
                </a:solidFill>
                <a:latin typeface="Iowan Old Style Black"/>
                <a:cs typeface="Iowan Old Style Black"/>
              </a:rPr>
              <a:t>Is Your Web Lit Legit?</a:t>
            </a:r>
            <a:br>
              <a:rPr lang="en-US" sz="4200" dirty="0">
                <a:solidFill>
                  <a:schemeClr val="tx1"/>
                </a:solidFill>
                <a:latin typeface="Iowan Old Style Black"/>
                <a:cs typeface="Iowan Old Style Black"/>
              </a:rPr>
            </a:br>
            <a:endParaRPr sz="4200" dirty="0">
              <a:solidFill>
                <a:schemeClr val="tx1"/>
              </a:solidFill>
              <a:latin typeface="Iowan Old Style Black"/>
              <a:cs typeface="Iowan Old Style Black"/>
            </a:endParaRPr>
          </a:p>
        </p:txBody>
      </p:sp>
      <p:pic>
        <p:nvPicPr>
          <p:cNvPr id="4" name="Picture 3" descr="Web Lit Legit logo - two silhouettes in profile, one male, one female pictured from the shoulder up, with 4 hands holding cell phones in front">
            <a:extLst>
              <a:ext uri="{FF2B5EF4-FFF2-40B4-BE49-F238E27FC236}">
                <a16:creationId xmlns:a16="http://schemas.microsoft.com/office/drawing/2014/main" id="{795897E1-77E4-5C4F-94C4-E89E40522B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7353" y="1310296"/>
            <a:ext cx="1206728" cy="957504"/>
          </a:xfrm>
          <a:prstGeom prst="rect">
            <a:avLst/>
          </a:prstGeom>
        </p:spPr>
      </p:pic>
      <p:sp>
        <p:nvSpPr>
          <p:cNvPr id="2" name="TextBox 1">
            <a:extLst>
              <a:ext uri="{FF2B5EF4-FFF2-40B4-BE49-F238E27FC236}">
                <a16:creationId xmlns:a16="http://schemas.microsoft.com/office/drawing/2014/main" id="{8BE8E6B9-C167-A549-B2E8-DB4D06F825FA}"/>
              </a:ext>
            </a:extLst>
          </p:cNvPr>
          <p:cNvSpPr txBox="1"/>
          <p:nvPr/>
        </p:nvSpPr>
        <p:spPr>
          <a:xfrm>
            <a:off x="2700406" y="2843967"/>
            <a:ext cx="3666528" cy="1754326"/>
          </a:xfrm>
          <a:prstGeom prst="rect">
            <a:avLst/>
          </a:prstGeom>
          <a:noFill/>
          <a:ln w="38100">
            <a:solidFill>
              <a:schemeClr val="accent5">
                <a:lumMod val="50000"/>
              </a:schemeClr>
            </a:solidFill>
          </a:ln>
        </p:spPr>
        <p:txBody>
          <a:bodyPr wrap="square" rtlCol="0">
            <a:spAutoFit/>
          </a:bodyPr>
          <a:lstStyle/>
          <a:p>
            <a:r>
              <a:rPr lang="en-US" sz="1800" dirty="0"/>
              <a:t>Remember </a:t>
            </a:r>
            <a:r>
              <a:rPr lang="en-US" sz="1800" b="1" dirty="0"/>
              <a:t>LEGIT</a:t>
            </a:r>
            <a:r>
              <a:rPr lang="en-US" sz="1800" dirty="0"/>
              <a:t>:</a:t>
            </a:r>
          </a:p>
          <a:p>
            <a:r>
              <a:rPr lang="en-US" sz="1800" b="1" dirty="0"/>
              <a:t>L</a:t>
            </a:r>
            <a:r>
              <a:rPr lang="en-US" sz="1800" dirty="0"/>
              <a:t> – Last reviewed?</a:t>
            </a:r>
          </a:p>
          <a:p>
            <a:r>
              <a:rPr lang="en-US" sz="1800" b="1" dirty="0"/>
              <a:t>E</a:t>
            </a:r>
            <a:r>
              <a:rPr lang="en-US" sz="1800" dirty="0"/>
              <a:t> – Why does it Exist?</a:t>
            </a:r>
          </a:p>
          <a:p>
            <a:r>
              <a:rPr lang="en-US" sz="1800" b="1" dirty="0"/>
              <a:t>G</a:t>
            </a:r>
            <a:r>
              <a:rPr lang="en-US" sz="1800" dirty="0"/>
              <a:t> – Good, is it credible source?</a:t>
            </a:r>
          </a:p>
          <a:p>
            <a:r>
              <a:rPr lang="en-US" sz="1800" b="1" dirty="0"/>
              <a:t>I</a:t>
            </a:r>
            <a:r>
              <a:rPr lang="en-US" sz="1800" dirty="0"/>
              <a:t> –  Information science-based?</a:t>
            </a:r>
          </a:p>
          <a:p>
            <a:r>
              <a:rPr lang="en-US" sz="1800" b="1" dirty="0"/>
              <a:t>T</a:t>
            </a:r>
            <a:r>
              <a:rPr lang="en-US" sz="1800" dirty="0"/>
              <a:t> – Trying to sell you something?</a:t>
            </a:r>
          </a:p>
        </p:txBody>
      </p:sp>
      <p:pic>
        <p:nvPicPr>
          <p:cNvPr id="34" name="Audio 33" descr="AUDIO TRANSCRIPT: &#10;In conclusion, having E-health Literacy is becoming more and more important as our society becomes more reliant on technology and the internet. That is why everyone, especially teenagers, need to know how to decide if information is “Truth or Trash.”&#10;Find out when the site was written or last revised.&#10;Why does the site exist? Find out who runs or created the site&#10;Consider reasons you can trust or not trust the site. Are they going to share your information?&#10;Find out where information comes from, does it list scientific research?&#10;Are they trying to sell you something or making unrealistic promises? &#10;Is your Web Lit Legit?&#10;">
            <a:hlinkClick r:id="" action="ppaction://media"/>
            <a:extLst>
              <a:ext uri="{FF2B5EF4-FFF2-40B4-BE49-F238E27FC236}">
                <a16:creationId xmlns:a16="http://schemas.microsoft.com/office/drawing/2014/main" id="{15222E56-A33F-0545-94FB-095B03130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grpSp>
        <p:nvGrpSpPr>
          <p:cNvPr id="5" name="Google Shape;767;p40">
            <a:extLst>
              <a:ext uri="{C183D7F6-B498-43B3-948B-1728B52AA6E4}">
                <adec:decorative xmlns:adec="http://schemas.microsoft.com/office/drawing/2017/decorative" val="1"/>
              </a:ext>
            </a:extLst>
          </p:cNvPr>
          <p:cNvGrpSpPr/>
          <p:nvPr/>
        </p:nvGrpSpPr>
        <p:grpSpPr>
          <a:xfrm>
            <a:off x="1189666" y="1241778"/>
            <a:ext cx="1389167" cy="1478844"/>
            <a:chOff x="2583100" y="2973775"/>
            <a:chExt cx="461550" cy="437200"/>
          </a:xfrm>
        </p:grpSpPr>
        <p:sp>
          <p:nvSpPr>
            <p:cNvPr id="6"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975;p40">
            <a:extLst>
              <a:ext uri="{C183D7F6-B498-43B3-948B-1728B52AA6E4}">
                <adec:decorative xmlns:adec="http://schemas.microsoft.com/office/drawing/2017/decorative" val="1"/>
              </a:ext>
            </a:extLst>
          </p:cNvPr>
          <p:cNvGrpSpPr/>
          <p:nvPr/>
        </p:nvGrpSpPr>
        <p:grpSpPr>
          <a:xfrm>
            <a:off x="3249960" y="1241778"/>
            <a:ext cx="893572" cy="1283994"/>
            <a:chOff x="6718575" y="2318625"/>
            <a:chExt cx="256950" cy="407375"/>
          </a:xfrm>
        </p:grpSpPr>
        <p:sp>
          <p:nvSpPr>
            <p:cNvPr id="9" name="Google Shape;976;p4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7;p4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8;p4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79;p4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0;p4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1;p4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2;p4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3;p40"/>
            <p:cNvSpPr/>
            <p:nvPr/>
          </p:nvSpPr>
          <p:spPr>
            <a:xfrm>
              <a:off x="6795900" y="2628550"/>
              <a:ext cx="102300" cy="25"/>
            </a:xfrm>
            <a:custGeom>
              <a:avLst/>
              <a:gdLst/>
              <a:ahLst/>
              <a:cxnLst/>
              <a:rect l="l" t="t" r="r" b="b"/>
              <a:pathLst>
                <a:path w="4092" h="1" fill="none" extrusionOk="0">
                  <a:moveTo>
                    <a:pt x="0" y="1"/>
                  </a:moveTo>
                  <a:lnTo>
                    <a:pt x="409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10;p40">
            <a:extLst>
              <a:ext uri="{C183D7F6-B498-43B3-948B-1728B52AA6E4}">
                <adec:decorative xmlns:adec="http://schemas.microsoft.com/office/drawing/2017/decorative" val="1"/>
              </a:ext>
            </a:extLst>
          </p:cNvPr>
          <p:cNvGrpSpPr/>
          <p:nvPr/>
        </p:nvGrpSpPr>
        <p:grpSpPr>
          <a:xfrm>
            <a:off x="5068628" y="1237015"/>
            <a:ext cx="1098289" cy="1307578"/>
            <a:chOff x="590250" y="244200"/>
            <a:chExt cx="407975" cy="532175"/>
          </a:xfrm>
        </p:grpSpPr>
        <p:sp>
          <p:nvSpPr>
            <p:cNvPr id="19" name="Google Shape;611;p40"/>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2;p40"/>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3;p40"/>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14;p40"/>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15;p40"/>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6;p40"/>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7;p40"/>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8;p40"/>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9;p40"/>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620;p40"/>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21;p40"/>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22;p40"/>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23;p40"/>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4;p40"/>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42;p40">
            <a:extLst>
              <a:ext uri="{C183D7F6-B498-43B3-948B-1728B52AA6E4}">
                <adec:decorative xmlns:adec="http://schemas.microsoft.com/office/drawing/2017/decorative" val="1"/>
              </a:ext>
            </a:extLst>
          </p:cNvPr>
          <p:cNvSpPr/>
          <p:nvPr/>
        </p:nvSpPr>
        <p:spPr>
          <a:xfrm>
            <a:off x="6986810" y="1236634"/>
            <a:ext cx="1161282" cy="128913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833592"/>
      </p:ext>
    </p:extLst>
  </p:cSld>
  <p:clrMapOvr>
    <a:masterClrMapping/>
  </p:clrMapOvr>
  <p:transition spd="slow" advClick="0" advTm="1965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C6D8B-2593-A946-A187-3DE4980CD0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pic>
        <p:nvPicPr>
          <p:cNvPr id="3" name="Picture 2" descr="logo of TCU Harris College of Nursing &amp; Health Sciences">
            <a:extLst>
              <a:ext uri="{FF2B5EF4-FFF2-40B4-BE49-F238E27FC236}">
                <a16:creationId xmlns:a16="http://schemas.microsoft.com/office/drawing/2014/main" id="{92F02049-46A2-8B4C-B16A-43E398583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1958" y="637873"/>
            <a:ext cx="2596445" cy="949203"/>
          </a:xfrm>
          <a:prstGeom prst="rect">
            <a:avLst/>
          </a:prstGeom>
        </p:spPr>
      </p:pic>
      <p:pic>
        <p:nvPicPr>
          <p:cNvPr id="10" name="Picture 9" descr="logo of DFWHC Foundation">
            <a:extLst>
              <a:ext uri="{FF2B5EF4-FFF2-40B4-BE49-F238E27FC236}">
                <a16:creationId xmlns:a16="http://schemas.microsoft.com/office/drawing/2014/main" id="{6A662F65-F179-D044-89F0-40A70B501A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9617" y="1976079"/>
            <a:ext cx="1857628" cy="663731"/>
          </a:xfrm>
          <a:prstGeom prst="rect">
            <a:avLst/>
          </a:prstGeom>
        </p:spPr>
      </p:pic>
      <p:sp>
        <p:nvSpPr>
          <p:cNvPr id="12" name="Title 11">
            <a:extLst>
              <a:ext uri="{FF2B5EF4-FFF2-40B4-BE49-F238E27FC236}">
                <a16:creationId xmlns:a16="http://schemas.microsoft.com/office/drawing/2014/main" id="{FFFDB2CB-740E-C346-9AB2-315A815EA471}"/>
              </a:ext>
            </a:extLst>
          </p:cNvPr>
          <p:cNvSpPr txBox="1">
            <a:spLocks noGrp="1"/>
          </p:cNvSpPr>
          <p:nvPr>
            <p:ph type="title" idx="4294967295"/>
          </p:nvPr>
        </p:nvSpPr>
        <p:spPr>
          <a:xfrm>
            <a:off x="395060" y="4229411"/>
            <a:ext cx="8353779" cy="4154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ea typeface="Arial"/>
                <a:cs typeface="Arial"/>
                <a:sym typeface="Arial"/>
              </a:rPr>
              <a:t>This project was supported by the National Network of the Libraries of Medicine under Award Number 1UG4LM012345-01. The content is solely the responsibility of the authors and does not necessarily represent the official views of the National Institutes of Medicine.</a:t>
            </a:r>
          </a:p>
        </p:txBody>
      </p:sp>
      <p:pic>
        <p:nvPicPr>
          <p:cNvPr id="13" name="Audio 12" descr="AUDIO TRANSCRIPT: Is your web lit legit?&#10;">
            <a:hlinkClick r:id="" action="ppaction://media"/>
            <a:extLst>
              <a:ext uri="{FF2B5EF4-FFF2-40B4-BE49-F238E27FC236}">
                <a16:creationId xmlns:a16="http://schemas.microsoft.com/office/drawing/2014/main" id="{2900B369-C086-0D44-98FC-DC73F8ED3F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330700"/>
            <a:ext cx="812800" cy="812800"/>
          </a:xfrm>
          <a:prstGeom prst="rect">
            <a:avLst/>
          </a:prstGeom>
        </p:spPr>
      </p:pic>
      <p:pic>
        <p:nvPicPr>
          <p:cNvPr id="4" name="Picture 3" descr="logo of children's health">
            <a:extLst>
              <a:ext uri="{FF2B5EF4-FFF2-40B4-BE49-F238E27FC236}">
                <a16:creationId xmlns:a16="http://schemas.microsoft.com/office/drawing/2014/main" id="{F4882B68-7F97-ED43-BE53-AB6DB5EE72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1948" y="1991195"/>
            <a:ext cx="2424466" cy="605622"/>
          </a:xfrm>
          <a:prstGeom prst="rect">
            <a:avLst/>
          </a:prstGeom>
        </p:spPr>
      </p:pic>
      <p:pic>
        <p:nvPicPr>
          <p:cNvPr id="5" name="Picture 4" descr="logo of Medical City Healthcare">
            <a:extLst>
              <a:ext uri="{FF2B5EF4-FFF2-40B4-BE49-F238E27FC236}">
                <a16:creationId xmlns:a16="http://schemas.microsoft.com/office/drawing/2014/main" id="{E36A9702-2BC6-2540-91A6-74AB3A3B3F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90384" y="3176677"/>
            <a:ext cx="3708818" cy="496896"/>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825F3FE4-4050-5641-BEFA-2D2E23ADC6E9}"/>
              </a:ext>
            </a:extLst>
          </p:cNvPr>
          <p:cNvPicPr>
            <a:picLocks noChangeAspect="1"/>
          </p:cNvPicPr>
          <p:nvPr/>
        </p:nvPicPr>
        <p:blipFill>
          <a:blip r:embed="rId10"/>
          <a:stretch>
            <a:fillRect/>
          </a:stretch>
        </p:blipFill>
        <p:spPr>
          <a:xfrm>
            <a:off x="1640576" y="813544"/>
            <a:ext cx="2276669" cy="596068"/>
          </a:xfrm>
          <a:prstGeom prst="rect">
            <a:avLst/>
          </a:prstGeom>
        </p:spPr>
      </p:pic>
    </p:spTree>
    <p:extLst>
      <p:ext uri="{BB962C8B-B14F-4D97-AF65-F5344CB8AC3E}">
        <p14:creationId xmlns:p14="http://schemas.microsoft.com/office/powerpoint/2010/main" val="4054403651"/>
      </p:ext>
    </p:extLst>
  </p:cSld>
  <p:clrMapOvr>
    <a:masterClrMapping/>
  </p:clrMapOvr>
  <p:transition spd="slow" advClick="0" advTm="452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44"/>
        <p:cNvGrpSpPr/>
        <p:nvPr/>
      </p:nvGrpSpPr>
      <p:grpSpPr>
        <a:xfrm>
          <a:off x="0" y="0"/>
          <a:ext cx="0" cy="0"/>
          <a:chOff x="0" y="0"/>
          <a:chExt cx="0" cy="0"/>
        </a:xfrm>
      </p:grpSpPr>
      <p:sp>
        <p:nvSpPr>
          <p:cNvPr id="245" name="Google Shape;245;p14"/>
          <p:cNvSpPr txBox="1">
            <a:spLocks noGrp="1"/>
          </p:cNvSpPr>
          <p:nvPr>
            <p:ph type="title" idx="4294967295"/>
          </p:nvPr>
        </p:nvSpPr>
        <p:spPr>
          <a:xfrm>
            <a:off x="1610838" y="45156"/>
            <a:ext cx="5922219" cy="8572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solidFill>
                  <a:schemeClr val="bg1"/>
                </a:solidFill>
                <a:latin typeface="Iowan Old Style Black"/>
                <a:cs typeface="Iowan Old Style Black"/>
              </a:rPr>
              <a:t>What is E-Health Literacy? </a:t>
            </a:r>
            <a:endParaRPr dirty="0">
              <a:solidFill>
                <a:schemeClr val="bg1"/>
              </a:solidFill>
              <a:latin typeface="Iowan Old Style Black"/>
              <a:cs typeface="Iowan Old Style Black"/>
            </a:endParaRPr>
          </a:p>
        </p:txBody>
      </p:sp>
      <p:pic>
        <p:nvPicPr>
          <p:cNvPr id="4" name="Audio 3" descr="AUDIO TRANSCRIPT: &#10;E-health literacy is your ability to look for, find, understand and consider health information from electronic sources and apply the knowledge to address or solve a health problem. Part of e-health literacy is knowing if the information you find can be trusted.&#10;">
            <a:hlinkClick r:id="" action="ppaction://media"/>
            <a:extLst>
              <a:ext uri="{FF2B5EF4-FFF2-40B4-BE49-F238E27FC236}">
                <a16:creationId xmlns:a16="http://schemas.microsoft.com/office/drawing/2014/main" id="{A1819479-DB7B-8A46-A062-3E3F68D654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pic>
        <p:nvPicPr>
          <p:cNvPr id="2" name="Picture 1" descr="Web Lit Legit logo - two silhouettes in profile, one male, one female pictured from the shoulder up, with 4 hands holding cell phones in front">
            <a:extLst>
              <a:ext uri="{FF2B5EF4-FFF2-40B4-BE49-F238E27FC236}">
                <a16:creationId xmlns:a16="http://schemas.microsoft.com/office/drawing/2014/main" id="{8121C5EB-24EF-B04A-9C6A-319C3382C3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1280" y="1038577"/>
            <a:ext cx="4741334" cy="3556000"/>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r>
              <a:rPr lang="en-US" dirty="0"/>
              <a:t>3</a:t>
            </a:r>
            <a:endParaRPr lang="uk-UA" dirty="0"/>
          </a:p>
        </p:txBody>
      </p:sp>
      <p:sp>
        <p:nvSpPr>
          <p:cNvPr id="248" name="Google Shape;248;p14">
            <a:extLst>
              <a:ext uri="{C183D7F6-B498-43B3-948B-1728B52AA6E4}">
                <adec:decorative xmlns:adec="http://schemas.microsoft.com/office/drawing/2017/decorative" val="1"/>
              </a:ext>
            </a:extLst>
          </p:cNvPr>
          <p:cNvSpPr txBox="1">
            <a:spLocks noGrp="1"/>
          </p:cNvSpPr>
          <p:nvPr>
            <p:ph type="body" idx="4294967295"/>
          </p:nvPr>
        </p:nvSpPr>
        <p:spPr>
          <a:xfrm>
            <a:off x="0" y="3905250"/>
            <a:ext cx="5138738" cy="1141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4F4A9E"/>
              </a:solidFill>
            </a:endParaRPr>
          </a:p>
          <a:p>
            <a:pPr marL="0" lvl="0" indent="0" algn="l" rtl="0">
              <a:spcBef>
                <a:spcPts val="0"/>
              </a:spcBef>
              <a:spcAft>
                <a:spcPts val="0"/>
              </a:spcAft>
              <a:buNone/>
            </a:pPr>
            <a:endParaRPr sz="1200" dirty="0">
              <a:solidFill>
                <a:srgbClr val="4F4A9E"/>
              </a:solidFill>
            </a:endParaRPr>
          </a:p>
        </p:txBody>
      </p:sp>
    </p:spTree>
  </p:cSld>
  <p:clrMapOvr>
    <a:masterClrMapping/>
  </p:clrMapOvr>
  <p:transition spd="slow" advClick="0" advTm="2040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586DDB"/>
                </a:solidFill>
                <a:latin typeface="Iowan Old Style Black"/>
                <a:cs typeface="Iowan Old Style Black"/>
              </a:rPr>
              <a:t>Importance of E-Health Literacy </a:t>
            </a:r>
            <a:endParaRPr dirty="0">
              <a:solidFill>
                <a:srgbClr val="586DDB"/>
              </a:solidFill>
              <a:latin typeface="Iowan Old Style Black"/>
              <a:cs typeface="Iowan Old Style Black"/>
            </a:endParaRPr>
          </a:p>
        </p:txBody>
      </p:sp>
      <p:sp>
        <p:nvSpPr>
          <p:cNvPr id="3" name="Text Placeholder 2"/>
          <p:cNvSpPr>
            <a:spLocks noGrp="1"/>
          </p:cNvSpPr>
          <p:nvPr>
            <p:ph type="body" idx="1"/>
          </p:nvPr>
        </p:nvSpPr>
        <p:spPr>
          <a:xfrm>
            <a:off x="457199" y="1661575"/>
            <a:ext cx="3114417" cy="3055200"/>
          </a:xfrm>
        </p:spPr>
        <p:txBody>
          <a:bodyPr/>
          <a:lstStyle/>
          <a:p>
            <a:pPr>
              <a:buClr>
                <a:schemeClr val="tx1"/>
              </a:buClr>
              <a:buFont typeface="Wingdings" pitchFamily="2" charset="2"/>
              <a:buChar char="ü"/>
            </a:pPr>
            <a:r>
              <a:rPr lang="en-US" sz="2000" dirty="0">
                <a:latin typeface="Arial"/>
                <a:cs typeface="Arial"/>
              </a:rPr>
              <a:t>Healthy relationships</a:t>
            </a:r>
          </a:p>
          <a:p>
            <a:pPr>
              <a:buClr>
                <a:schemeClr val="tx1"/>
              </a:buClr>
              <a:buFont typeface="Wingdings" pitchFamily="2" charset="2"/>
              <a:buChar char="ü"/>
            </a:pPr>
            <a:r>
              <a:rPr lang="en-US" sz="2000" dirty="0">
                <a:latin typeface="Arial"/>
                <a:cs typeface="Arial"/>
              </a:rPr>
              <a:t>Symptoms of an STD</a:t>
            </a:r>
          </a:p>
          <a:p>
            <a:pPr>
              <a:buClr>
                <a:schemeClr val="tx1"/>
              </a:buClr>
              <a:buFont typeface="Wingdings" pitchFamily="2" charset="2"/>
              <a:buChar char="ü"/>
            </a:pPr>
            <a:r>
              <a:rPr lang="en-US" sz="2000" dirty="0">
                <a:latin typeface="Arial"/>
                <a:cs typeface="Arial"/>
              </a:rPr>
              <a:t>Symptoms of alcohol poisoning</a:t>
            </a:r>
          </a:p>
          <a:p>
            <a:pPr>
              <a:buClr>
                <a:schemeClr val="tx1"/>
              </a:buClr>
              <a:buFont typeface="Wingdings" pitchFamily="2" charset="2"/>
              <a:buChar char="ü"/>
            </a:pPr>
            <a:r>
              <a:rPr lang="en-US" sz="2000" dirty="0">
                <a:latin typeface="Arial"/>
                <a:cs typeface="Arial"/>
              </a:rPr>
              <a:t>Drug overdose</a:t>
            </a:r>
          </a:p>
          <a:p>
            <a:pPr>
              <a:buClr>
                <a:schemeClr val="tx1"/>
              </a:buClr>
              <a:buFont typeface="Wingdings" pitchFamily="2" charset="2"/>
              <a:buChar char="ü"/>
            </a:pPr>
            <a:r>
              <a:rPr lang="en-US" sz="2000" dirty="0">
                <a:latin typeface="Arial"/>
                <a:cs typeface="Arial"/>
              </a:rPr>
              <a:t>Symptoms of pregnancy</a:t>
            </a:r>
          </a:p>
          <a:p>
            <a:pPr>
              <a:buClr>
                <a:schemeClr val="tx1"/>
              </a:buClr>
            </a:pPr>
            <a:endParaRPr lang="en-US" dirty="0">
              <a:latin typeface="Arial"/>
              <a:cs typeface="Arial"/>
            </a:endParaRPr>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4</a:t>
            </a:fld>
            <a:endParaRPr lang="uk-UA"/>
          </a:p>
        </p:txBody>
      </p:sp>
      <p:pic>
        <p:nvPicPr>
          <p:cNvPr id="4" name="Audio 3" descr="AUDIO TRANSCRIPT: Having good e-health literacy helps you to find the proper information on topics like healthy relationships, symptoms of an STD, alcohol poisoning, drug overdose, signs that you or your partner might be pregnant or any of the other health topics about which you are thinking.&#10;">
            <a:hlinkClick r:id="" action="ppaction://media"/>
            <a:extLst>
              <a:ext uri="{FF2B5EF4-FFF2-40B4-BE49-F238E27FC236}">
                <a16:creationId xmlns:a16="http://schemas.microsoft.com/office/drawing/2014/main" id="{22C6FAB5-0C73-F746-9E85-201250C04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602147857"/>
      </p:ext>
    </p:extLst>
  </p:cSld>
  <p:clrMapOvr>
    <a:masterClrMapping/>
  </p:clrMapOvr>
  <p:transition spd="slow" advClick="0" advTm="159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98"/>
        <p:cNvGrpSpPr/>
        <p:nvPr/>
      </p:nvGrpSpPr>
      <p:grpSpPr>
        <a:xfrm>
          <a:off x="0" y="0"/>
          <a:ext cx="0" cy="0"/>
          <a:chOff x="0" y="0"/>
          <a:chExt cx="0" cy="0"/>
        </a:xfrm>
      </p:grpSpPr>
      <p:sp>
        <p:nvSpPr>
          <p:cNvPr id="299" name="Google Shape;299;p20"/>
          <p:cNvSpPr txBox="1">
            <a:spLocks noGrp="1"/>
          </p:cNvSpPr>
          <p:nvPr>
            <p:ph type="body" idx="1"/>
          </p:nvPr>
        </p:nvSpPr>
        <p:spPr>
          <a:xfrm>
            <a:off x="457200" y="1297352"/>
            <a:ext cx="5244159" cy="3276045"/>
          </a:xfrm>
          <a:prstGeom prst="rect">
            <a:avLst/>
          </a:prstGeom>
        </p:spPr>
        <p:txBody>
          <a:bodyPr spcFirstLastPara="1" wrap="square" lIns="91425" tIns="91425" rIns="91425" bIns="91425" anchor="t" anchorCtr="0">
            <a:noAutofit/>
          </a:bodyPr>
          <a:lstStyle/>
          <a:p>
            <a:pPr marL="514350" indent="-514350">
              <a:buFont typeface="+mj-lt"/>
              <a:buAutoNum type="arabicPeriod"/>
            </a:pPr>
            <a:r>
              <a:rPr lang="en-US" dirty="0">
                <a:latin typeface="Arial"/>
                <a:cs typeface="Arial"/>
              </a:rPr>
              <a:t>Find out who runs or created the site</a:t>
            </a:r>
          </a:p>
          <a:p>
            <a:pPr marL="514350" indent="-514350">
              <a:buFont typeface="+mj-lt"/>
              <a:buAutoNum type="arabicPeriod"/>
            </a:pPr>
            <a:r>
              <a:rPr lang="en-US" dirty="0">
                <a:latin typeface="Arial"/>
                <a:cs typeface="Arial"/>
              </a:rPr>
              <a:t>Consider reasons you can trust or not trust the site. Are they going to share your information?</a:t>
            </a:r>
          </a:p>
          <a:p>
            <a:pPr marL="514350" indent="-514350">
              <a:buFont typeface="+mj-lt"/>
              <a:buAutoNum type="arabicPeriod"/>
            </a:pPr>
            <a:r>
              <a:rPr lang="en-US" dirty="0">
                <a:latin typeface="Arial"/>
                <a:cs typeface="Arial"/>
              </a:rPr>
              <a:t>Find out when the site was written or last revised.</a:t>
            </a:r>
          </a:p>
          <a:p>
            <a:pPr marL="514350" indent="-514350">
              <a:buFont typeface="+mj-lt"/>
              <a:buAutoNum type="arabicPeriod"/>
            </a:pPr>
            <a:r>
              <a:rPr lang="en-US" dirty="0">
                <a:latin typeface="Arial"/>
                <a:cs typeface="Arial"/>
              </a:rPr>
              <a:t>Find out where information comes from, does it list scientific research?</a:t>
            </a:r>
          </a:p>
          <a:p>
            <a:pPr marL="514350" indent="-514350">
              <a:buFont typeface="+mj-lt"/>
              <a:buAutoNum type="arabicPeriod"/>
            </a:pPr>
            <a:r>
              <a:rPr lang="en-US" dirty="0">
                <a:latin typeface="Arial"/>
                <a:cs typeface="Arial"/>
              </a:rPr>
              <a:t>Why does the site exist? Are they trying to sell you something? </a:t>
            </a:r>
          </a:p>
          <a:p>
            <a:pPr marL="342900" lvl="0" algn="l" rtl="0">
              <a:spcBef>
                <a:spcPts val="600"/>
              </a:spcBef>
              <a:spcAft>
                <a:spcPts val="0"/>
              </a:spcAft>
              <a:buFont typeface="+mj-lt"/>
              <a:buAutoNum type="arabicPeriod"/>
            </a:pPr>
            <a:endParaRPr dirty="0"/>
          </a:p>
        </p:txBody>
      </p:sp>
      <p:sp>
        <p:nvSpPr>
          <p:cNvPr id="300" name="Google Shape;300;p20"/>
          <p:cNvSpPr txBox="1">
            <a:spLocks noGrp="1"/>
          </p:cNvSpPr>
          <p:nvPr>
            <p:ph type="title"/>
          </p:nvPr>
        </p:nvSpPr>
        <p:spPr>
          <a:xfrm>
            <a:off x="457200" y="586975"/>
            <a:ext cx="45212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solidFill>
                  <a:srgbClr val="586DDB"/>
                </a:solidFill>
                <a:latin typeface="Iowan Old Style Black"/>
                <a:cs typeface="Iowan Old Style Black"/>
              </a:rPr>
              <a:t>So, how should you evaluate health websites?</a:t>
            </a:r>
            <a:br>
              <a:rPr lang="en-US" sz="2400" dirty="0">
                <a:latin typeface="Iowan Old Style Black"/>
                <a:cs typeface="Iowan Old Style Black"/>
              </a:rPr>
            </a:br>
            <a:r>
              <a:rPr lang="en-US" sz="2000" dirty="0">
                <a:solidFill>
                  <a:schemeClr val="tx1">
                    <a:lumMod val="95000"/>
                    <a:lumOff val="5000"/>
                  </a:schemeClr>
                </a:solidFill>
                <a:latin typeface="Iowan Old Style Black"/>
                <a:cs typeface="Iowan Old Style Black"/>
              </a:rPr>
              <a:t>Five easy steps:</a:t>
            </a:r>
            <a:endParaRPr sz="2000" dirty="0">
              <a:solidFill>
                <a:schemeClr val="tx1">
                  <a:lumMod val="95000"/>
                  <a:lumOff val="5000"/>
                </a:schemeClr>
              </a:solidFill>
              <a:latin typeface="Iowan Old Style Black"/>
              <a:cs typeface="Iowan Old Style Black"/>
            </a:endParaRPr>
          </a:p>
        </p:txBody>
      </p:sp>
      <p:sp>
        <p:nvSpPr>
          <p:cNvPr id="302" name="Google Shape;302;p2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2" name="TextBox 1">
            <a:extLst>
              <a:ext uri="{FF2B5EF4-FFF2-40B4-BE49-F238E27FC236}">
                <a16:creationId xmlns:a16="http://schemas.microsoft.com/office/drawing/2014/main" id="{2F9F6C0E-7369-F54B-8CE1-3950D68CCBDB}"/>
              </a:ext>
            </a:extLst>
          </p:cNvPr>
          <p:cNvSpPr txBox="1"/>
          <p:nvPr/>
        </p:nvSpPr>
        <p:spPr>
          <a:xfrm>
            <a:off x="1600434" y="4663708"/>
            <a:ext cx="2957689" cy="369332"/>
          </a:xfrm>
          <a:prstGeom prst="rect">
            <a:avLst/>
          </a:prstGeom>
          <a:noFill/>
        </p:spPr>
        <p:txBody>
          <a:bodyPr wrap="square" rtlCol="0">
            <a:spAutoFit/>
          </a:bodyPr>
          <a:lstStyle/>
          <a:p>
            <a:pPr algn="ctr"/>
            <a:r>
              <a:rPr lang="en-US" sz="1800" b="1" dirty="0"/>
              <a:t>Is your Web Lit Legit?</a:t>
            </a:r>
          </a:p>
        </p:txBody>
      </p:sp>
      <p:pic>
        <p:nvPicPr>
          <p:cNvPr id="4" name="Audio 3" descr="AUDIO TRANSCRIPT: Use these five steps: who runs the site, can trust the site to keep your information confidential, when was the information on the site created revised, does the information come from scientific research, and why does the site exist? In other words, is your Web Lit Legit?&#10;">
            <a:hlinkClick r:id="" action="ppaction://media"/>
            <a:extLst>
              <a:ext uri="{FF2B5EF4-FFF2-40B4-BE49-F238E27FC236}">
                <a16:creationId xmlns:a16="http://schemas.microsoft.com/office/drawing/2014/main" id="{0B734362-8684-F54A-B915-E2E944652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spd="slow" advClick="0" advTm="2038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383"/>
        <p:cNvGrpSpPr/>
        <p:nvPr/>
      </p:nvGrpSpPr>
      <p:grpSpPr>
        <a:xfrm>
          <a:off x="0" y="0"/>
          <a:ext cx="0" cy="0"/>
          <a:chOff x="0" y="0"/>
          <a:chExt cx="0" cy="0"/>
        </a:xfrm>
      </p:grpSpPr>
      <p:sp>
        <p:nvSpPr>
          <p:cNvPr id="10" name="Title 9">
            <a:extLst>
              <a:ext uri="{FF2B5EF4-FFF2-40B4-BE49-F238E27FC236}">
                <a16:creationId xmlns:a16="http://schemas.microsoft.com/office/drawing/2014/main" id="{06683AB5-C585-42D9-A885-E5A4666B7D16}"/>
              </a:ext>
            </a:extLst>
          </p:cNvPr>
          <p:cNvSpPr>
            <a:spLocks noGrp="1"/>
          </p:cNvSpPr>
          <p:nvPr>
            <p:ph type="title" idx="4294967295"/>
          </p:nvPr>
        </p:nvSpPr>
        <p:spPr>
          <a:xfrm>
            <a:off x="457200" y="-857400"/>
            <a:ext cx="5138700" cy="857400"/>
          </a:xfrm>
        </p:spPr>
        <p:txBody>
          <a:bodyPr spcFirstLastPara="1" wrap="square" lIns="91425" tIns="91425" rIns="91425" bIns="91425" anchor="b" anchorCtr="0">
            <a:noAutofit/>
          </a:bodyPr>
          <a:lstStyle/>
          <a:p>
            <a:r>
              <a:rPr lang="en-US" dirty="0"/>
              <a:t>TITLE: Is your Web Lit- LEGIT</a:t>
            </a:r>
          </a:p>
        </p:txBody>
      </p:sp>
      <p:grpSp>
        <p:nvGrpSpPr>
          <p:cNvPr id="391" name="Google Shape;391;p29">
            <a:extLst>
              <a:ext uri="{C183D7F6-B498-43B3-948B-1728B52AA6E4}">
                <adec:decorative xmlns:adec="http://schemas.microsoft.com/office/drawing/2017/decorative" val="1"/>
              </a:ext>
            </a:extLst>
          </p:cNvPr>
          <p:cNvGrpSpPr/>
          <p:nvPr/>
        </p:nvGrpSpPr>
        <p:grpSpPr>
          <a:xfrm flipH="1">
            <a:off x="125036" y="2932502"/>
            <a:ext cx="2792552" cy="2221397"/>
            <a:chOff x="9925050" y="4203700"/>
            <a:chExt cx="2267050" cy="1803375"/>
          </a:xfrm>
        </p:grpSpPr>
        <p:sp>
          <p:nvSpPr>
            <p:cNvPr id="392" name="Google Shape;392;p29"/>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29"/>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29"/>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29"/>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29"/>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29"/>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29"/>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29"/>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29"/>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29"/>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9"/>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9"/>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p:cNvSpPr txBox="1"/>
          <p:nvPr/>
        </p:nvSpPr>
        <p:spPr>
          <a:xfrm>
            <a:off x="3467282" y="512150"/>
            <a:ext cx="1468331" cy="830997"/>
          </a:xfrm>
          <a:prstGeom prst="rect">
            <a:avLst/>
          </a:prstGeom>
          <a:noFill/>
        </p:spPr>
        <p:txBody>
          <a:bodyPr wrap="square" rtlCol="0">
            <a:spAutoFit/>
          </a:bodyPr>
          <a:lstStyle/>
          <a:p>
            <a:r>
              <a:rPr lang="en-US" sz="4800" dirty="0">
                <a:latin typeface="Iowan Old Style Black"/>
                <a:cs typeface="Iowan Old Style Black"/>
              </a:rPr>
              <a:t>L-</a:t>
            </a:r>
          </a:p>
        </p:txBody>
      </p:sp>
      <p:sp>
        <p:nvSpPr>
          <p:cNvPr id="5" name="TextBox 4"/>
          <p:cNvSpPr txBox="1"/>
          <p:nvPr/>
        </p:nvSpPr>
        <p:spPr>
          <a:xfrm>
            <a:off x="4373684" y="790067"/>
            <a:ext cx="3088194" cy="338554"/>
          </a:xfrm>
          <a:prstGeom prst="rect">
            <a:avLst/>
          </a:prstGeom>
          <a:noFill/>
        </p:spPr>
        <p:txBody>
          <a:bodyPr wrap="square" rtlCol="0">
            <a:spAutoFit/>
          </a:bodyPr>
          <a:lstStyle/>
          <a:p>
            <a:r>
              <a:rPr lang="en-US" sz="1600" dirty="0"/>
              <a:t>Last review? Is it Up-to-Date?</a:t>
            </a:r>
          </a:p>
        </p:txBody>
      </p:sp>
      <p:sp>
        <p:nvSpPr>
          <p:cNvPr id="22" name="TextBox 21"/>
          <p:cNvSpPr txBox="1"/>
          <p:nvPr/>
        </p:nvSpPr>
        <p:spPr>
          <a:xfrm>
            <a:off x="3467282" y="1218721"/>
            <a:ext cx="1468331" cy="830997"/>
          </a:xfrm>
          <a:prstGeom prst="rect">
            <a:avLst/>
          </a:prstGeom>
          <a:noFill/>
        </p:spPr>
        <p:txBody>
          <a:bodyPr wrap="square" rtlCol="0">
            <a:spAutoFit/>
          </a:bodyPr>
          <a:lstStyle/>
          <a:p>
            <a:r>
              <a:rPr lang="en-US" sz="4800" dirty="0">
                <a:latin typeface="Iowan Old Style Black"/>
                <a:cs typeface="Iowan Old Style Black"/>
              </a:rPr>
              <a:t>E-</a:t>
            </a:r>
          </a:p>
        </p:txBody>
      </p:sp>
      <p:sp>
        <p:nvSpPr>
          <p:cNvPr id="6" name="TextBox 5"/>
          <p:cNvSpPr txBox="1"/>
          <p:nvPr/>
        </p:nvSpPr>
        <p:spPr>
          <a:xfrm>
            <a:off x="4373684" y="1499037"/>
            <a:ext cx="4180113" cy="338554"/>
          </a:xfrm>
          <a:prstGeom prst="rect">
            <a:avLst/>
          </a:prstGeom>
          <a:noFill/>
        </p:spPr>
        <p:txBody>
          <a:bodyPr wrap="square" rtlCol="0">
            <a:spAutoFit/>
          </a:bodyPr>
          <a:lstStyle/>
          <a:p>
            <a:r>
              <a:rPr lang="en-US" sz="1600" dirty="0"/>
              <a:t>Exist- Why does it exist? Selling something?</a:t>
            </a:r>
          </a:p>
        </p:txBody>
      </p:sp>
      <p:sp>
        <p:nvSpPr>
          <p:cNvPr id="23" name="TextBox 22"/>
          <p:cNvSpPr txBox="1"/>
          <p:nvPr/>
        </p:nvSpPr>
        <p:spPr>
          <a:xfrm>
            <a:off x="3467282" y="2035416"/>
            <a:ext cx="1468331" cy="830997"/>
          </a:xfrm>
          <a:prstGeom prst="rect">
            <a:avLst/>
          </a:prstGeom>
          <a:noFill/>
        </p:spPr>
        <p:txBody>
          <a:bodyPr wrap="square" rtlCol="0">
            <a:spAutoFit/>
          </a:bodyPr>
          <a:lstStyle/>
          <a:p>
            <a:r>
              <a:rPr lang="en-US" sz="4800" dirty="0">
                <a:latin typeface="Iowan Old Style Black"/>
                <a:cs typeface="Iowan Old Style Black"/>
              </a:rPr>
              <a:t>G-</a:t>
            </a:r>
          </a:p>
        </p:txBody>
      </p:sp>
      <p:sp>
        <p:nvSpPr>
          <p:cNvPr id="7" name="TextBox 6"/>
          <p:cNvSpPr txBox="1"/>
          <p:nvPr/>
        </p:nvSpPr>
        <p:spPr>
          <a:xfrm>
            <a:off x="4343810" y="2296676"/>
            <a:ext cx="4285939" cy="338554"/>
          </a:xfrm>
          <a:prstGeom prst="rect">
            <a:avLst/>
          </a:prstGeom>
          <a:noFill/>
        </p:spPr>
        <p:txBody>
          <a:bodyPr wrap="square" rtlCol="0">
            <a:spAutoFit/>
          </a:bodyPr>
          <a:lstStyle/>
          <a:p>
            <a:r>
              <a:rPr lang="en-US" sz="1600" dirty="0"/>
              <a:t>Good, Is it a credible source? Can you trust?</a:t>
            </a:r>
          </a:p>
        </p:txBody>
      </p:sp>
      <p:sp>
        <p:nvSpPr>
          <p:cNvPr id="24" name="TextBox 23"/>
          <p:cNvSpPr txBox="1"/>
          <p:nvPr/>
        </p:nvSpPr>
        <p:spPr>
          <a:xfrm>
            <a:off x="3609645" y="2785475"/>
            <a:ext cx="1468331" cy="830997"/>
          </a:xfrm>
          <a:prstGeom prst="rect">
            <a:avLst/>
          </a:prstGeom>
          <a:noFill/>
        </p:spPr>
        <p:txBody>
          <a:bodyPr wrap="square" rtlCol="0">
            <a:spAutoFit/>
          </a:bodyPr>
          <a:lstStyle/>
          <a:p>
            <a:r>
              <a:rPr lang="en-US" sz="4800" dirty="0">
                <a:latin typeface="Iowan Old Style Black"/>
                <a:cs typeface="Iowan Old Style Black"/>
              </a:rPr>
              <a:t>I-</a:t>
            </a:r>
          </a:p>
        </p:txBody>
      </p:sp>
      <p:sp>
        <p:nvSpPr>
          <p:cNvPr id="8" name="TextBox 7"/>
          <p:cNvSpPr txBox="1"/>
          <p:nvPr/>
        </p:nvSpPr>
        <p:spPr>
          <a:xfrm>
            <a:off x="4373684" y="3027358"/>
            <a:ext cx="4770316" cy="338554"/>
          </a:xfrm>
          <a:prstGeom prst="rect">
            <a:avLst/>
          </a:prstGeom>
          <a:noFill/>
        </p:spPr>
        <p:txBody>
          <a:bodyPr wrap="square" rtlCol="0">
            <a:spAutoFit/>
          </a:bodyPr>
          <a:lstStyle/>
          <a:p>
            <a:r>
              <a:rPr lang="en-US" sz="1600" dirty="0"/>
              <a:t>Information source? Research-Based vs. Opinion?</a:t>
            </a:r>
          </a:p>
        </p:txBody>
      </p:sp>
      <p:sp>
        <p:nvSpPr>
          <p:cNvPr id="25" name="TextBox 24"/>
          <p:cNvSpPr txBox="1"/>
          <p:nvPr/>
        </p:nvSpPr>
        <p:spPr>
          <a:xfrm>
            <a:off x="3545707" y="3521232"/>
            <a:ext cx="1468331" cy="830997"/>
          </a:xfrm>
          <a:prstGeom prst="rect">
            <a:avLst/>
          </a:prstGeom>
          <a:noFill/>
        </p:spPr>
        <p:txBody>
          <a:bodyPr wrap="square" rtlCol="0">
            <a:spAutoFit/>
          </a:bodyPr>
          <a:lstStyle/>
          <a:p>
            <a:r>
              <a:rPr lang="en-US" sz="4800" dirty="0">
                <a:latin typeface="Iowan Old Style Black"/>
                <a:cs typeface="Iowan Old Style Black"/>
              </a:rPr>
              <a:t>T-</a:t>
            </a:r>
          </a:p>
        </p:txBody>
      </p:sp>
      <p:sp>
        <p:nvSpPr>
          <p:cNvPr id="9" name="TextBox 8"/>
          <p:cNvSpPr txBox="1"/>
          <p:nvPr/>
        </p:nvSpPr>
        <p:spPr>
          <a:xfrm>
            <a:off x="4422410" y="3677882"/>
            <a:ext cx="4672864" cy="584775"/>
          </a:xfrm>
          <a:prstGeom prst="rect">
            <a:avLst/>
          </a:prstGeom>
          <a:noFill/>
        </p:spPr>
        <p:txBody>
          <a:bodyPr wrap="square" rtlCol="0">
            <a:spAutoFit/>
          </a:bodyPr>
          <a:lstStyle/>
          <a:p>
            <a:r>
              <a:rPr lang="en-US" sz="1600" dirty="0"/>
              <a:t>Too Good to Be True? What does it promise or offer?</a:t>
            </a:r>
          </a:p>
        </p:txBody>
      </p:sp>
      <p:pic>
        <p:nvPicPr>
          <p:cNvPr id="4" name="Audio 3" descr="AUDIO TRANSCRIPT: &#10;Now I know that was a lot of information to remember so here is an acronym that should make it a little bit easier. LEGIT.&#10;L - When was the website last reviewed? Is it Up-to-Date?&#10;E - Why does exist? Is it trying to sell you something?&#10;G - Good, is it a credible source or person? Can you trust them?&#10;I – What is the information source? Research-based or Opinion?&#10; And T - Is the website Too good to be true? What does it promise or offer?&#10;">
            <a:hlinkClick r:id="" action="ppaction://media"/>
            <a:extLst>
              <a:ext uri="{FF2B5EF4-FFF2-40B4-BE49-F238E27FC236}">
                <a16:creationId xmlns:a16="http://schemas.microsoft.com/office/drawing/2014/main" id="{BFD1559E-A2DB-4A45-BA6E-74A230CDC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
        <p:nvSpPr>
          <p:cNvPr id="27" name="TextBox 26">
            <a:extLst>
              <a:ext uri="{FF2B5EF4-FFF2-40B4-BE49-F238E27FC236}">
                <a16:creationId xmlns:a16="http://schemas.microsoft.com/office/drawing/2014/main" id="{61D82037-7085-304D-BCD6-E6427390E174}"/>
              </a:ext>
              <a:ext uri="{C183D7F6-B498-43B3-948B-1728B52AA6E4}">
                <adec:decorative xmlns:adec="http://schemas.microsoft.com/office/drawing/2017/decorative" val="1"/>
              </a:ext>
            </a:extLst>
          </p:cNvPr>
          <p:cNvSpPr txBox="1"/>
          <p:nvPr/>
        </p:nvSpPr>
        <p:spPr>
          <a:xfrm>
            <a:off x="868105" y="389371"/>
            <a:ext cx="1468331" cy="2308324"/>
          </a:xfrm>
          <a:prstGeom prst="rect">
            <a:avLst/>
          </a:prstGeom>
          <a:noFill/>
        </p:spPr>
        <p:txBody>
          <a:bodyPr wrap="square" rtlCol="0">
            <a:spAutoFit/>
          </a:bodyPr>
          <a:lstStyle/>
          <a:p>
            <a:r>
              <a:rPr lang="en-US" sz="3600" dirty="0">
                <a:latin typeface="Iowan Old Style Black"/>
                <a:cs typeface="Iowan Old Style Black"/>
              </a:rPr>
              <a:t>Is your Web Lit-</a:t>
            </a:r>
          </a:p>
        </p:txBody>
      </p:sp>
      <p:sp>
        <p:nvSpPr>
          <p:cNvPr id="28" name="TextBox 27">
            <a:extLst>
              <a:ext uri="{FF2B5EF4-FFF2-40B4-BE49-F238E27FC236}">
                <a16:creationId xmlns:a16="http://schemas.microsoft.com/office/drawing/2014/main" id="{CD5F152D-CAAD-6942-9C17-4BB98DF03294}"/>
              </a:ext>
              <a:ext uri="{C183D7F6-B498-43B3-948B-1728B52AA6E4}">
                <adec:decorative xmlns:adec="http://schemas.microsoft.com/office/drawing/2017/decorative" val="1"/>
              </a:ext>
            </a:extLst>
          </p:cNvPr>
          <p:cNvSpPr txBox="1"/>
          <p:nvPr/>
        </p:nvSpPr>
        <p:spPr>
          <a:xfrm>
            <a:off x="3639519" y="4254346"/>
            <a:ext cx="1468331" cy="830997"/>
          </a:xfrm>
          <a:prstGeom prst="rect">
            <a:avLst/>
          </a:prstGeom>
          <a:noFill/>
        </p:spPr>
        <p:txBody>
          <a:bodyPr wrap="square" rtlCol="0">
            <a:spAutoFit/>
          </a:bodyPr>
          <a:lstStyle/>
          <a:p>
            <a:r>
              <a:rPr lang="en-US" sz="4800" dirty="0">
                <a:latin typeface="Iowan Old Style Black"/>
                <a:cs typeface="Iowan Old Style Black"/>
              </a:rPr>
              <a:t>?</a:t>
            </a:r>
          </a:p>
        </p:txBody>
      </p:sp>
      <p:pic>
        <p:nvPicPr>
          <p:cNvPr id="3" name="Picture 2">
            <a:extLst>
              <a:ext uri="{FF2B5EF4-FFF2-40B4-BE49-F238E27FC236}">
                <a16:creationId xmlns:a16="http://schemas.microsoft.com/office/drawing/2014/main" id="{251E6FE6-3C2A-A446-A60C-0E72D29F15E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2765" y="2978174"/>
            <a:ext cx="1260649" cy="1008545"/>
          </a:xfrm>
          <a:prstGeom prst="rect">
            <a:avLst/>
          </a:prstGeom>
        </p:spPr>
      </p:pic>
      <p:sp>
        <p:nvSpPr>
          <p:cNvPr id="390" name="Google Shape;390;p29">
            <a:extLst>
              <a:ext uri="{C183D7F6-B498-43B3-948B-1728B52AA6E4}">
                <adec:decorative xmlns:adec="http://schemas.microsoft.com/office/drawing/2017/decorative" val="1"/>
              </a:ext>
            </a:extLst>
          </p:cNvPr>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a:cs typeface="Arial"/>
              </a:rPr>
              <a:t>7</a:t>
            </a:r>
            <a:endParaRPr dirty="0">
              <a:latin typeface="Arial"/>
              <a:cs typeface="Arial"/>
            </a:endParaRPr>
          </a:p>
        </p:txBody>
      </p:sp>
    </p:spTree>
    <p:extLst>
      <p:ext uri="{BB962C8B-B14F-4D97-AF65-F5344CB8AC3E}">
        <p14:creationId xmlns:p14="http://schemas.microsoft.com/office/powerpoint/2010/main" val="4025944485"/>
      </p:ext>
    </p:extLst>
  </p:cSld>
  <p:clrMapOvr>
    <a:masterClrMapping/>
  </p:clrMapOvr>
  <p:transition spd="slow" advClick="0" advTm="1263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Shape 267"/>
        <p:cNvGrpSpPr/>
        <p:nvPr/>
      </p:nvGrpSpPr>
      <p:grpSpPr>
        <a:xfrm>
          <a:off x="0" y="0"/>
          <a:ext cx="0" cy="0"/>
          <a:chOff x="0" y="0"/>
          <a:chExt cx="0" cy="0"/>
        </a:xfrm>
      </p:grpSpPr>
      <p:sp>
        <p:nvSpPr>
          <p:cNvPr id="268" name="Google Shape;268;p17"/>
          <p:cNvSpPr txBox="1">
            <a:spLocks noGrp="1"/>
          </p:cNvSpPr>
          <p:nvPr>
            <p:ph type="ctrTitle"/>
          </p:nvPr>
        </p:nvSpPr>
        <p:spPr>
          <a:xfrm>
            <a:off x="2275251" y="1888150"/>
            <a:ext cx="4678929"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Iowan Old Style Black"/>
                <a:cs typeface="Iowan Old Style Black"/>
              </a:rPr>
              <a:t>Truth vs. Trash</a:t>
            </a:r>
            <a:endParaRPr dirty="0">
              <a:latin typeface="Iowan Old Style Black"/>
              <a:cs typeface="Iowan Old Style Black"/>
            </a:endParaRPr>
          </a:p>
        </p:txBody>
      </p:sp>
      <p:pic>
        <p:nvPicPr>
          <p:cNvPr id="2" name="Audio 1" descr="AUDIO TRANSCRIPT:  How do you tell truth vs. trash? Is a health website giving out “truth” or helpful information or or could it be “trash” or potentially harmful information? Let’s look at multiple examples of both.&#10;">
            <a:hlinkClick r:id="" action="ppaction://media"/>
            <a:extLst>
              <a:ext uri="{FF2B5EF4-FFF2-40B4-BE49-F238E27FC236}">
                <a16:creationId xmlns:a16="http://schemas.microsoft.com/office/drawing/2014/main" id="{C917278F-6E83-E64A-83EE-4FCB5334A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spd="slow" advClick="0" advTm="1451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22" name="Google Shape;478;p35"/>
          <p:cNvSpPr txBox="1">
            <a:spLocks noGrp="1"/>
          </p:cNvSpPr>
          <p:nvPr>
            <p:ph type="title" idx="4294967295"/>
          </p:nvPr>
        </p:nvSpPr>
        <p:spPr>
          <a:xfrm>
            <a:off x="277793" y="327646"/>
            <a:ext cx="3875865" cy="66005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Truth</a:t>
            </a:r>
          </a:p>
        </p:txBody>
      </p:sp>
      <p:sp>
        <p:nvSpPr>
          <p:cNvPr id="6" name="TextBox 5">
            <a:extLst>
              <a:ext uri="{FF2B5EF4-FFF2-40B4-BE49-F238E27FC236}">
                <a16:creationId xmlns:a16="http://schemas.microsoft.com/office/drawing/2014/main" id="{B4BEB1F4-0F1C-B248-AFDA-B81C70F701E3}"/>
              </a:ext>
            </a:extLst>
          </p:cNvPr>
          <p:cNvSpPr txBox="1"/>
          <p:nvPr/>
        </p:nvSpPr>
        <p:spPr>
          <a:xfrm>
            <a:off x="841791" y="987705"/>
            <a:ext cx="2677336" cy="400110"/>
          </a:xfrm>
          <a:prstGeom prst="rect">
            <a:avLst/>
          </a:prstGeom>
          <a:noFill/>
          <a:ln w="38100">
            <a:solidFill>
              <a:schemeClr val="accent5">
                <a:lumMod val="75000"/>
              </a:schemeClr>
            </a:solidFill>
          </a:ln>
        </p:spPr>
        <p:txBody>
          <a:bodyPr wrap="none" rtlCol="0">
            <a:spAutoFit/>
          </a:bodyPr>
          <a:lstStyle/>
          <a:p>
            <a:r>
              <a:rPr lang="en-US" sz="2000" dirty="0"/>
              <a:t>Is it a reliable source?</a:t>
            </a:r>
          </a:p>
        </p:txBody>
      </p:sp>
      <p:pic>
        <p:nvPicPr>
          <p:cNvPr id="10" name="Picture 9" descr="screenshot of the National Library of Medicine webs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1112" y="882316"/>
            <a:ext cx="3434229" cy="2539999"/>
          </a:xfrm>
          <a:prstGeom prst="rect">
            <a:avLst/>
          </a:prstGeom>
        </p:spPr>
      </p:pic>
      <p:sp>
        <p:nvSpPr>
          <p:cNvPr id="9" name="TextBox 8"/>
          <p:cNvSpPr txBox="1"/>
          <p:nvPr/>
        </p:nvSpPr>
        <p:spPr>
          <a:xfrm>
            <a:off x="158740" y="1624005"/>
            <a:ext cx="4113972" cy="3108543"/>
          </a:xfrm>
          <a:prstGeom prst="rect">
            <a:avLst/>
          </a:prstGeom>
          <a:solidFill>
            <a:srgbClr val="FFFFFF"/>
          </a:solidFill>
          <a:ln w="38100" cmpd="sng">
            <a:solidFill>
              <a:srgbClr val="FF0000"/>
            </a:solidFill>
          </a:ln>
        </p:spPr>
        <p:txBody>
          <a:bodyPr wrap="square" rtlCol="0">
            <a:spAutoFit/>
          </a:bodyPr>
          <a:lstStyle/>
          <a:p>
            <a:r>
              <a:rPr lang="en-US" sz="1800" b="1" dirty="0"/>
              <a:t>About the National Library of Medicine </a:t>
            </a:r>
          </a:p>
          <a:p>
            <a:pPr marL="285750" indent="-285750">
              <a:buFont typeface="Wingdings" pitchFamily="2" charset="2"/>
              <a:buChar char="ü"/>
            </a:pPr>
            <a:r>
              <a:rPr lang="en-US" sz="2000" dirty="0"/>
              <a:t>The world’s largest medical library</a:t>
            </a:r>
          </a:p>
          <a:p>
            <a:pPr marL="285750" indent="-285750">
              <a:buFont typeface="Wingdings" pitchFamily="2" charset="2"/>
              <a:buChar char="ü"/>
            </a:pPr>
            <a:r>
              <a:rPr lang="en-US" sz="2000" dirty="0"/>
              <a:t>Lots of resources from experts</a:t>
            </a:r>
          </a:p>
          <a:p>
            <a:pPr marL="285750" indent="-285750">
              <a:buFont typeface="Wingdings" pitchFamily="2" charset="2"/>
              <a:buChar char="ü"/>
            </a:pPr>
            <a:r>
              <a:rPr lang="en-US" sz="2000" dirty="0"/>
              <a:t>Research-based on a lot of topics </a:t>
            </a:r>
          </a:p>
          <a:p>
            <a:pPr marL="285750" indent="-285750">
              <a:buFont typeface="Wingdings" pitchFamily="2" charset="2"/>
              <a:buChar char="ü"/>
            </a:pPr>
            <a:r>
              <a:rPr lang="en-US" sz="2000" dirty="0"/>
              <a:t>Searched billions of times each year by millions of people</a:t>
            </a:r>
          </a:p>
          <a:p>
            <a:pPr marL="285750" indent="-285750">
              <a:buFont typeface="Wingdings" pitchFamily="2" charset="2"/>
              <a:buChar char="ü"/>
            </a:pPr>
            <a:r>
              <a:rPr lang="en-US" sz="2000" dirty="0"/>
              <a:t>Government website</a:t>
            </a:r>
          </a:p>
        </p:txBody>
      </p:sp>
      <p:pic>
        <p:nvPicPr>
          <p:cNvPr id="8" name="Audio 7" descr="AUDIO TRANSCRIPT:  Under a website’s “About Us” you can find out if the site is reliable and backed by scientific research.  For example, the National Library of Medicine website is a government website which tells us that it is “truth” both reliable and credible. &#10;">
            <a:hlinkClick r:id="" action="ppaction://media"/>
            <a:extLst>
              <a:ext uri="{FF2B5EF4-FFF2-40B4-BE49-F238E27FC236}">
                <a16:creationId xmlns:a16="http://schemas.microsoft.com/office/drawing/2014/main" id="{76100F7A-7977-6F40-9D86-2C35774ABF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8</a:t>
            </a:fld>
            <a:endParaRPr lang="uk-UA"/>
          </a:p>
        </p:txBody>
      </p:sp>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a:off x="5265875" y="1800000"/>
            <a:ext cx="2300651" cy="7533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C183D7F6-B498-43B3-948B-1728B52AA6E4}">
                <adec:decorative xmlns:adec="http://schemas.microsoft.com/office/drawing/2017/decorative" val="1"/>
              </a:ext>
            </a:extLst>
          </p:cNvPr>
          <p:cNvCxnSpPr>
            <a:cxnSpLocks/>
          </p:cNvCxnSpPr>
          <p:nvPr/>
        </p:nvCxnSpPr>
        <p:spPr>
          <a:xfrm flipH="1">
            <a:off x="4272712" y="2553368"/>
            <a:ext cx="3293814" cy="19329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p:nvPr/>
        </p:nvCxnSpPr>
        <p:spPr>
          <a:xfrm>
            <a:off x="4272712" y="1624005"/>
            <a:ext cx="993163" cy="1759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3432610"/>
      </p:ext>
    </p:extLst>
  </p:cSld>
  <p:clrMapOvr>
    <a:masterClrMapping/>
  </p:clrMapOvr>
  <p:transition spd="slow" advClick="0" advTm="1524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86DDB"/>
        </a:solidFill>
        <a:effectLst/>
      </p:bgPr>
    </p:bg>
    <p:spTree>
      <p:nvGrpSpPr>
        <p:cNvPr id="1" name=""/>
        <p:cNvGrpSpPr/>
        <p:nvPr/>
      </p:nvGrpSpPr>
      <p:grpSpPr>
        <a:xfrm>
          <a:off x="0" y="0"/>
          <a:ext cx="0" cy="0"/>
          <a:chOff x="0" y="0"/>
          <a:chExt cx="0" cy="0"/>
        </a:xfrm>
      </p:grpSpPr>
      <p:sp>
        <p:nvSpPr>
          <p:cNvPr id="22" name="Google Shape;478;p35"/>
          <p:cNvSpPr txBox="1">
            <a:spLocks noGrp="1"/>
          </p:cNvSpPr>
          <p:nvPr>
            <p:ph type="title" idx="4294967295"/>
          </p:nvPr>
        </p:nvSpPr>
        <p:spPr>
          <a:xfrm>
            <a:off x="266323" y="337193"/>
            <a:ext cx="3875865" cy="74654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marR="0" lvl="0" indent="0" algn="ctr" defTabSz="914400" rtl="0" eaLnBrk="1" fontAlgn="auto" latinLnBrk="0" hangingPunct="1">
              <a:lnSpc>
                <a:spcPct val="100000"/>
              </a:lnSpc>
              <a:spcBef>
                <a:spcPts val="600"/>
              </a:spcBef>
              <a:spcAft>
                <a:spcPts val="0"/>
              </a:spcAft>
              <a:buClr>
                <a:srgbClr val="A5B0FE"/>
              </a:buClr>
              <a:buSzPts val="2400"/>
              <a:buFont typeface="Barlow Light"/>
              <a:buNone/>
              <a:tabLst/>
              <a:defRPr/>
            </a:pPr>
            <a:r>
              <a:rPr kumimoji="0" lang="en-US" sz="2400" b="0" i="0" u="none" strike="noStrike" kern="0" cap="none" spc="0" normalizeH="0" baseline="0" noProof="0" dirty="0">
                <a:ln>
                  <a:noFill/>
                </a:ln>
                <a:solidFill>
                  <a:srgbClr val="586DDB"/>
                </a:solidFill>
                <a:effectLst/>
                <a:uLnTx/>
                <a:uFillTx/>
                <a:latin typeface="Iowan Old Style Black"/>
                <a:ea typeface="Miriam Libre"/>
                <a:cs typeface="Iowan Old Style Black"/>
                <a:sym typeface="Miriam Libre"/>
              </a:rPr>
              <a:t>Trash</a:t>
            </a:r>
          </a:p>
        </p:txBody>
      </p:sp>
      <p:sp>
        <p:nvSpPr>
          <p:cNvPr id="19" name="TextBox 18">
            <a:extLst>
              <a:ext uri="{FF2B5EF4-FFF2-40B4-BE49-F238E27FC236}">
                <a16:creationId xmlns:a16="http://schemas.microsoft.com/office/drawing/2014/main" id="{75CE3172-F05C-5C4F-803E-D430FA4B02FF}"/>
              </a:ext>
            </a:extLst>
          </p:cNvPr>
          <p:cNvSpPr txBox="1"/>
          <p:nvPr/>
        </p:nvSpPr>
        <p:spPr>
          <a:xfrm>
            <a:off x="1132668" y="979844"/>
            <a:ext cx="2363147" cy="400110"/>
          </a:xfrm>
          <a:prstGeom prst="rect">
            <a:avLst/>
          </a:prstGeom>
          <a:noFill/>
          <a:ln w="38100">
            <a:solidFill>
              <a:schemeClr val="accent5">
                <a:lumMod val="75000"/>
              </a:schemeClr>
            </a:solidFill>
          </a:ln>
        </p:spPr>
        <p:txBody>
          <a:bodyPr wrap="none" rtlCol="0">
            <a:spAutoFit/>
          </a:bodyPr>
          <a:lstStyle/>
          <a:p>
            <a:r>
              <a:rPr lang="en-US" sz="2000" dirty="0"/>
              <a:t>Who runs this site?</a:t>
            </a:r>
          </a:p>
        </p:txBody>
      </p:sp>
      <p:pic>
        <p:nvPicPr>
          <p:cNvPr id="17" name="Picture 16" descr="header of a Lifestyle website called love to know">
            <a:extLst>
              <a:ext uri="{FF2B5EF4-FFF2-40B4-BE49-F238E27FC236}">
                <a16:creationId xmlns:a16="http://schemas.microsoft.com/office/drawing/2014/main" id="{1AD21A87-26AD-574D-B4CD-23CE14B301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754" y="900134"/>
            <a:ext cx="3286709" cy="293105"/>
          </a:xfrm>
          <a:prstGeom prst="rect">
            <a:avLst/>
          </a:prstGeom>
        </p:spPr>
      </p:pic>
      <p:pic>
        <p:nvPicPr>
          <p:cNvPr id="14" name="Picture 13" descr="screenshot from Love to Know website with headline story &quot;What are the laws on teenagers leaving home?&quot;">
            <a:extLst>
              <a:ext uri="{FF2B5EF4-FFF2-40B4-BE49-F238E27FC236}">
                <a16:creationId xmlns:a16="http://schemas.microsoft.com/office/drawing/2014/main" id="{5D6E38D3-4722-A143-88B3-F2F5344614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754" y="1155451"/>
            <a:ext cx="3286709" cy="976378"/>
          </a:xfrm>
          <a:prstGeom prst="rect">
            <a:avLst/>
          </a:prstGeom>
        </p:spPr>
      </p:pic>
      <p:pic>
        <p:nvPicPr>
          <p:cNvPr id="11" name="Picture 10" descr="screenshot from Love to Know website showing &quot;Popular topics in teens&quot; section">
            <a:extLst>
              <a:ext uri="{FF2B5EF4-FFF2-40B4-BE49-F238E27FC236}">
                <a16:creationId xmlns:a16="http://schemas.microsoft.com/office/drawing/2014/main" id="{A9861DC8-2DC6-1241-9FB8-21FD49F69F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3754" y="2131829"/>
            <a:ext cx="3286709" cy="1231695"/>
          </a:xfrm>
          <a:prstGeom prst="rect">
            <a:avLst/>
          </a:prstGeom>
        </p:spPr>
      </p:pic>
      <p:sp>
        <p:nvSpPr>
          <p:cNvPr id="9" name="TextBox 8"/>
          <p:cNvSpPr txBox="1"/>
          <p:nvPr/>
        </p:nvSpPr>
        <p:spPr>
          <a:xfrm>
            <a:off x="447899" y="1537163"/>
            <a:ext cx="3694289" cy="3139321"/>
          </a:xfrm>
          <a:prstGeom prst="rect">
            <a:avLst/>
          </a:prstGeom>
          <a:noFill/>
          <a:ln w="38100" cmpd="sng">
            <a:solidFill>
              <a:srgbClr val="FF0000"/>
            </a:solidFill>
          </a:ln>
        </p:spPr>
        <p:txBody>
          <a:bodyPr wrap="square" rtlCol="0">
            <a:spAutoFit/>
          </a:bodyPr>
          <a:lstStyle/>
          <a:p>
            <a:r>
              <a:rPr lang="en-US" sz="1800" dirty="0"/>
              <a:t>It doesn’t tell you who runs this site:</a:t>
            </a:r>
          </a:p>
          <a:p>
            <a:pPr marL="285750" indent="-285750">
              <a:buFont typeface="Wingdings" pitchFamily="2" charset="2"/>
              <a:buChar char="ü"/>
            </a:pPr>
            <a:r>
              <a:rPr lang="en-US" sz="1800" dirty="0"/>
              <a:t>Writers are screened but no credentials noted on articles</a:t>
            </a:r>
          </a:p>
          <a:p>
            <a:pPr marL="285750" indent="-285750">
              <a:buFont typeface="Wingdings" pitchFamily="2" charset="2"/>
              <a:buChar char="ü"/>
            </a:pPr>
            <a:r>
              <a:rPr lang="en-US" sz="1800" dirty="0"/>
              <a:t>Multiple Ads selling something </a:t>
            </a:r>
          </a:p>
          <a:p>
            <a:pPr marL="285750" indent="-285750">
              <a:buFont typeface="Wingdings" pitchFamily="2" charset="2"/>
              <a:buChar char="ü"/>
            </a:pPr>
            <a:r>
              <a:rPr lang="en-US" sz="1800" dirty="0"/>
              <a:t>Invites readers to:</a:t>
            </a:r>
          </a:p>
          <a:p>
            <a:pPr lvl="2"/>
            <a:r>
              <a:rPr lang="en-US" sz="1800" dirty="0">
                <a:solidFill>
                  <a:schemeClr val="tx1"/>
                </a:solidFill>
              </a:rPr>
              <a:t>    “Write for us!” </a:t>
            </a:r>
          </a:p>
          <a:p>
            <a:pPr lvl="2"/>
            <a:r>
              <a:rPr lang="en-US" sz="1800" dirty="0">
                <a:solidFill>
                  <a:schemeClr val="tx1"/>
                </a:solidFill>
              </a:rPr>
              <a:t>So, based on this information this website is Trash:</a:t>
            </a:r>
          </a:p>
          <a:p>
            <a:pPr marL="285750" indent="-285750">
              <a:buFont typeface="Wingdings" pitchFamily="2" charset="2"/>
              <a:buChar char="ü"/>
            </a:pPr>
            <a:r>
              <a:rPr lang="en-US" sz="1800" dirty="0">
                <a:solidFill>
                  <a:schemeClr val="tx1"/>
                </a:solidFill>
              </a:rPr>
              <a:t>Based on opinion</a:t>
            </a:r>
          </a:p>
          <a:p>
            <a:pPr marL="285750" indent="-285750">
              <a:buFont typeface="Wingdings" pitchFamily="2" charset="2"/>
              <a:buChar char="ü"/>
            </a:pPr>
            <a:r>
              <a:rPr lang="en-US" sz="1800" dirty="0">
                <a:solidFill>
                  <a:schemeClr val="tx1"/>
                </a:solidFill>
              </a:rPr>
              <a:t>Not run by experts</a:t>
            </a:r>
          </a:p>
        </p:txBody>
      </p:sp>
      <p:pic>
        <p:nvPicPr>
          <p:cNvPr id="27" name="Audio 26" descr="AUDIO TRANSCRIPT: Harmful sites don’t provide a clear indication of who is running the site or a clear mission statement. For example, this “Love to Know” website for teens…just states that “Writers are screened but there are no credentials noted and invites readers to “Write for us!” thus, it is likely based on opinion.&#10;">
            <a:hlinkClick r:id="" action="ppaction://media"/>
            <a:extLst>
              <a:ext uri="{FF2B5EF4-FFF2-40B4-BE49-F238E27FC236}">
                <a16:creationId xmlns:a16="http://schemas.microsoft.com/office/drawing/2014/main" id="{1B3F76B6-4AB0-E740-9D49-B3FEF57A60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grpSp>
        <p:nvGrpSpPr>
          <p:cNvPr id="3" name="Google Shape;767;p40">
            <a:extLst>
              <a:ext uri="{C183D7F6-B498-43B3-948B-1728B52AA6E4}">
                <adec:decorative xmlns:adec="http://schemas.microsoft.com/office/drawing/2017/decorative" val="1"/>
              </a:ext>
            </a:extLst>
          </p:cNvPr>
          <p:cNvGrpSpPr/>
          <p:nvPr/>
        </p:nvGrpSpPr>
        <p:grpSpPr>
          <a:xfrm>
            <a:off x="4709243" y="511861"/>
            <a:ext cx="4072617" cy="4251465"/>
            <a:chOff x="2583100" y="2973775"/>
            <a:chExt cx="461550" cy="437200"/>
          </a:xfrm>
          <a:solidFill>
            <a:schemeClr val="tx1"/>
          </a:solidFill>
        </p:grpSpPr>
        <p:sp>
          <p:nvSpPr>
            <p:cNvPr id="4" name="Google Shape;768;p4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9;p4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solidFill>
              <a:schemeClr val="tx1"/>
            </a:solid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C183D7F6-B498-43B3-948B-1728B52AA6E4}">
                <adec:decorative xmlns:adec="http://schemas.microsoft.com/office/drawing/2017/decorative" val="1"/>
              </a:ext>
            </a:extLst>
          </p:cNvPr>
          <p:cNvSpPr/>
          <p:nvPr/>
        </p:nvSpPr>
        <p:spPr>
          <a:xfrm>
            <a:off x="5172325" y="2447487"/>
            <a:ext cx="3169569" cy="2910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7FE28FF-E194-0B43-8046-9CA9DFD7DC3B}"/>
              </a:ext>
              <a:ext uri="{C183D7F6-B498-43B3-948B-1728B52AA6E4}">
                <adec:decorative xmlns:adec="http://schemas.microsoft.com/office/drawing/2017/decorative" val="1"/>
              </a:ext>
            </a:extLst>
          </p:cNvPr>
          <p:cNvCxnSpPr>
            <a:cxnSpLocks/>
          </p:cNvCxnSpPr>
          <p:nvPr/>
        </p:nvCxnSpPr>
        <p:spPr>
          <a:xfrm flipV="1">
            <a:off x="4142188" y="1794933"/>
            <a:ext cx="3597362" cy="28815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F735B39-3CA1-1440-860E-38327CFA379E}"/>
              </a:ext>
              <a:ext uri="{C183D7F6-B498-43B3-948B-1728B52AA6E4}">
                <adec:decorative xmlns:adec="http://schemas.microsoft.com/office/drawing/2017/decorative" val="1"/>
              </a:ext>
            </a:extLst>
          </p:cNvPr>
          <p:cNvCxnSpPr>
            <a:cxnSpLocks/>
          </p:cNvCxnSpPr>
          <p:nvPr/>
        </p:nvCxnSpPr>
        <p:spPr>
          <a:xfrm flipV="1">
            <a:off x="4142188" y="1083733"/>
            <a:ext cx="1030137" cy="4534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uk-UA" smtClean="0"/>
              <a:t>9</a:t>
            </a:fld>
            <a:endParaRPr lang="uk-UA"/>
          </a:p>
        </p:txBody>
      </p:sp>
    </p:spTree>
    <p:extLst>
      <p:ext uri="{BB962C8B-B14F-4D97-AF65-F5344CB8AC3E}">
        <p14:creationId xmlns:p14="http://schemas.microsoft.com/office/powerpoint/2010/main" val="1743615437"/>
      </p:ext>
    </p:extLst>
  </p:cSld>
  <p:clrMapOvr>
    <a:masterClrMapping/>
  </p:clrMapOvr>
  <p:transition spd="slow" advClick="0" advTm="2115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Roderi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57811</TotalTime>
  <Words>2109</Words>
  <Application>Microsoft Macintosh PowerPoint</Application>
  <PresentationFormat>On-screen Show (16:9)</PresentationFormat>
  <Paragraphs>190</Paragraphs>
  <Slides>21</Slides>
  <Notes>21</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Miriam Libre</vt:lpstr>
      <vt:lpstr>Calibri</vt:lpstr>
      <vt:lpstr>Iowan Old Style Black</vt:lpstr>
      <vt:lpstr>Wingdings</vt:lpstr>
      <vt:lpstr>Arial</vt:lpstr>
      <vt:lpstr>Barlow Light</vt:lpstr>
      <vt:lpstr>Barlow</vt:lpstr>
      <vt:lpstr>Roderigo template</vt:lpstr>
      <vt:lpstr>Finding Safe &amp; Reliable  Health Information on the Internet</vt:lpstr>
      <vt:lpstr>Here’s what teens said they would like to know about health:</vt:lpstr>
      <vt:lpstr>What is E-Health Literacy? </vt:lpstr>
      <vt:lpstr>Importance of E-Health Literacy </vt:lpstr>
      <vt:lpstr>So, how should you evaluate health websites? Five easy steps:</vt:lpstr>
      <vt:lpstr>TITLE: Is your Web Lit- LEGIT</vt:lpstr>
      <vt:lpstr>Truth vs. Trash</vt:lpstr>
      <vt:lpstr>Truth</vt:lpstr>
      <vt:lpstr>Trash</vt:lpstr>
      <vt:lpstr>Truth</vt:lpstr>
      <vt:lpstr>Trash</vt:lpstr>
      <vt:lpstr>Truth </vt:lpstr>
      <vt:lpstr>Trash</vt:lpstr>
      <vt:lpstr>Truth</vt:lpstr>
      <vt:lpstr>Trash</vt:lpstr>
      <vt:lpstr>Truth</vt:lpstr>
      <vt:lpstr>Trash</vt:lpstr>
      <vt:lpstr>Truth</vt:lpstr>
      <vt:lpstr>Trash</vt:lpstr>
      <vt:lpstr>Is Your Web Lit Legit? </vt:lpstr>
      <vt:lpstr>This project was supported by the National Network of the Libraries of Medicine under Award Number 1UG4LM012345-01. The content is solely the responsibility of the authors and does not necessarily represent the official views of the National Institutes of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Locating Reliable Health Information on the Internet</dc:title>
  <cp:lastModifiedBy>Katie Shanklin</cp:lastModifiedBy>
  <cp:revision>161</cp:revision>
  <dcterms:modified xsi:type="dcterms:W3CDTF">2021-05-17T16:09:20Z</dcterms:modified>
</cp:coreProperties>
</file>